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0" r:id="rId4"/>
  </p:sldMasterIdLst>
  <p:notesMasterIdLst>
    <p:notesMasterId r:id="rId12"/>
  </p:notesMasterIdLst>
  <p:handoutMasterIdLst>
    <p:handoutMasterId r:id="rId13"/>
  </p:handoutMasterIdLst>
  <p:sldIdLst>
    <p:sldId id="315" r:id="rId5"/>
    <p:sldId id="266" r:id="rId6"/>
    <p:sldId id="320" r:id="rId7"/>
    <p:sldId id="316" r:id="rId8"/>
    <p:sldId id="319" r:id="rId9"/>
    <p:sldId id="318" r:id="rId10"/>
    <p:sldId id="29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5AA1BD55-57CD-466E-0725-B6CBA11E0D12}" name="Lauren Weldy (ALLEGIS GROUP SERVICES)" initials="LW" userId="S::v-lweldy@microsoft.com::07a2285c-a352-4b96-8658-ecc34365c1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BEDEB"/>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37354A-D287-47E0-B075-41EB820F5799}" v="5" dt="2025-04-09T18:12:38.110"/>
  </p1510:revLst>
</p1510:revInfo>
</file>

<file path=ppt/tableStyles.xml><?xml version="1.0" encoding="utf-8"?>
<a:tblStyleLst xmlns:a="http://schemas.openxmlformats.org/drawingml/2006/main" def="{8A107856-5554-42FB-B03E-39F5DBC370B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p:scale>
          <a:sx n="110" d="100"/>
          <a:sy n="110" d="100"/>
        </p:scale>
        <p:origin x="630" y="28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3149"/>
    </p:cViewPr>
  </p:sorterViewPr>
  <p:notesViewPr>
    <p:cSldViewPr snapToGrid="0">
      <p:cViewPr>
        <p:scale>
          <a:sx n="1" d="2"/>
          <a:sy n="1" d="2"/>
        </p:scale>
        <p:origin x="2640" y="28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dy Bundy" userId="dd7b755d-8fd7-4758-a4e0-d786a928f7cc" providerId="ADAL" clId="{C437354A-D287-47E0-B075-41EB820F5799}"/>
    <pc:docChg chg="custSel modSld">
      <pc:chgData name="Mindy Bundy" userId="dd7b755d-8fd7-4758-a4e0-d786a928f7cc" providerId="ADAL" clId="{C437354A-D287-47E0-B075-41EB820F5799}" dt="2025-04-09T18:16:10.673" v="284" actId="208"/>
      <pc:docMkLst>
        <pc:docMk/>
      </pc:docMkLst>
      <pc:sldChg chg="addSp modSp mod modNotesTx">
        <pc:chgData name="Mindy Bundy" userId="dd7b755d-8fd7-4758-a4e0-d786a928f7cc" providerId="ADAL" clId="{C437354A-D287-47E0-B075-41EB820F5799}" dt="2025-04-09T18:12:38.108" v="159" actId="1076"/>
        <pc:sldMkLst>
          <pc:docMk/>
          <pc:sldMk cId="3318299500" sldId="266"/>
        </pc:sldMkLst>
        <pc:spChg chg="mod">
          <ac:chgData name="Mindy Bundy" userId="dd7b755d-8fd7-4758-a4e0-d786a928f7cc" providerId="ADAL" clId="{C437354A-D287-47E0-B075-41EB820F5799}" dt="2025-04-09T16:23:03.182" v="156" actId="20577"/>
          <ac:spMkLst>
            <pc:docMk/>
            <pc:sldMk cId="3318299500" sldId="266"/>
            <ac:spMk id="3" creationId="{B466C706-0BEA-633F-70F5-5EABF4E4E184}"/>
          </ac:spMkLst>
        </pc:spChg>
        <pc:spChg chg="mod">
          <ac:chgData name="Mindy Bundy" userId="dd7b755d-8fd7-4758-a4e0-d786a928f7cc" providerId="ADAL" clId="{C437354A-D287-47E0-B075-41EB820F5799}" dt="2025-04-09T16:22:45.483" v="135" actId="20577"/>
          <ac:spMkLst>
            <pc:docMk/>
            <pc:sldMk cId="3318299500" sldId="266"/>
            <ac:spMk id="7" creationId="{371B5F7F-0F49-34EF-C2E2-0742551A1BEB}"/>
          </ac:spMkLst>
        </pc:spChg>
        <pc:spChg chg="add mod">
          <ac:chgData name="Mindy Bundy" userId="dd7b755d-8fd7-4758-a4e0-d786a928f7cc" providerId="ADAL" clId="{C437354A-D287-47E0-B075-41EB820F5799}" dt="2025-04-09T18:12:38.108" v="159" actId="1076"/>
          <ac:spMkLst>
            <pc:docMk/>
            <pc:sldMk cId="3318299500" sldId="266"/>
            <ac:spMk id="8" creationId="{461D3184-A257-D2B2-0888-2F57ACF75DCB}"/>
          </ac:spMkLst>
        </pc:spChg>
      </pc:sldChg>
      <pc:sldChg chg="modSp mod">
        <pc:chgData name="Mindy Bundy" userId="dd7b755d-8fd7-4758-a4e0-d786a928f7cc" providerId="ADAL" clId="{C437354A-D287-47E0-B075-41EB820F5799}" dt="2025-04-08T19:45:36.043" v="74" actId="20577"/>
        <pc:sldMkLst>
          <pc:docMk/>
          <pc:sldMk cId="2323907241" sldId="315"/>
        </pc:sldMkLst>
        <pc:spChg chg="mod">
          <ac:chgData name="Mindy Bundy" userId="dd7b755d-8fd7-4758-a4e0-d786a928f7cc" providerId="ADAL" clId="{C437354A-D287-47E0-B075-41EB820F5799}" dt="2025-04-08T19:45:36.043" v="74" actId="20577"/>
          <ac:spMkLst>
            <pc:docMk/>
            <pc:sldMk cId="2323907241" sldId="315"/>
            <ac:spMk id="7" creationId="{0814B6A3-5F3E-4909-8ED5-87FE82492264}"/>
          </ac:spMkLst>
        </pc:spChg>
      </pc:sldChg>
      <pc:sldChg chg="modSp mod">
        <pc:chgData name="Mindy Bundy" userId="dd7b755d-8fd7-4758-a4e0-d786a928f7cc" providerId="ADAL" clId="{C437354A-D287-47E0-B075-41EB820F5799}" dt="2025-04-09T18:16:10.673" v="284" actId="208"/>
        <pc:sldMkLst>
          <pc:docMk/>
          <pc:sldMk cId="3878461054" sldId="318"/>
        </pc:sldMkLst>
        <pc:spChg chg="mod">
          <ac:chgData name="Mindy Bundy" userId="dd7b755d-8fd7-4758-a4e0-d786a928f7cc" providerId="ADAL" clId="{C437354A-D287-47E0-B075-41EB820F5799}" dt="2025-04-09T18:16:10.673" v="284" actId="208"/>
          <ac:spMkLst>
            <pc:docMk/>
            <pc:sldMk cId="3878461054" sldId="318"/>
            <ac:spMk id="3" creationId="{89DD5C72-035F-4368-1FC9-611593AB94F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9D207-BE08-4B33-B5B0-5A5A94C9512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5E58DB9-49DC-495B-A68F-33D105C906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7A1AC4-3AE8-4F87-AAED-904EC6054702}" type="datetimeFigureOut">
              <a:rPr lang="en-US" smtClean="0"/>
              <a:t>4/8/2025</a:t>
            </a:fld>
            <a:endParaRPr lang="en-US" dirty="0"/>
          </a:p>
        </p:txBody>
      </p:sp>
      <p:sp>
        <p:nvSpPr>
          <p:cNvPr id="4" name="Footer Placeholder 3">
            <a:extLst>
              <a:ext uri="{FF2B5EF4-FFF2-40B4-BE49-F238E27FC236}">
                <a16:creationId xmlns:a16="http://schemas.microsoft.com/office/drawing/2014/main" id="{7F66337E-DAD5-442C-9B8F-E10EB7D972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3BDF2-02BD-4181-AC28-FD56172CC6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F8A362-CAFC-4987-9A50-47570528395E}" type="slidenum">
              <a:rPr lang="en-US" smtClean="0"/>
              <a:t>‹#›</a:t>
            </a:fld>
            <a:endParaRPr lang="en-US" dirty="0"/>
          </a:p>
        </p:txBody>
      </p:sp>
    </p:spTree>
    <p:extLst>
      <p:ext uri="{BB962C8B-B14F-4D97-AF65-F5344CB8AC3E}">
        <p14:creationId xmlns:p14="http://schemas.microsoft.com/office/powerpoint/2010/main" val="452374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56653-6123-4FE4-861F-5F9583BF59B0}" type="datetimeFigureOut">
              <a:rPr lang="en-US" smtClean="0"/>
              <a:t>4/8/2025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EEB602-95FC-483A-B12D-216A7AD7EA24}" type="slidenum">
              <a:rPr lang="en-US" smtClean="0"/>
              <a:t>‹#›</a:t>
            </a:fld>
            <a:endParaRPr lang="en-US" dirty="0"/>
          </a:p>
        </p:txBody>
      </p:sp>
    </p:spTree>
    <p:extLst>
      <p:ext uri="{BB962C8B-B14F-4D97-AF65-F5344CB8AC3E}">
        <p14:creationId xmlns:p14="http://schemas.microsoft.com/office/powerpoint/2010/main" val="1325843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a:t>
            </a:fld>
            <a:endParaRPr lang="en-US" dirty="0"/>
          </a:p>
        </p:txBody>
      </p:sp>
    </p:spTree>
    <p:extLst>
      <p:ext uri="{BB962C8B-B14F-4D97-AF65-F5344CB8AC3E}">
        <p14:creationId xmlns:p14="http://schemas.microsoft.com/office/powerpoint/2010/main" val="335608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2</a:t>
            </a:fld>
            <a:endParaRPr lang="en-US" dirty="0"/>
          </a:p>
        </p:txBody>
      </p:sp>
    </p:spTree>
    <p:extLst>
      <p:ext uri="{BB962C8B-B14F-4D97-AF65-F5344CB8AC3E}">
        <p14:creationId xmlns:p14="http://schemas.microsoft.com/office/powerpoint/2010/main" val="172745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07406-E835-69AC-0EF8-26FDF211BC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938C62-AB81-4FD2-399D-A7F3DC257D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01623-05B0-43A8-1AAE-C1F1B1BE925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D5888144-E972-3CE4-3FCA-9B6905A3C5AA}"/>
              </a:ext>
            </a:extLst>
          </p:cNvPr>
          <p:cNvSpPr>
            <a:spLocks noGrp="1"/>
          </p:cNvSpPr>
          <p:nvPr>
            <p:ph type="sldNum" sz="quarter" idx="5"/>
          </p:nvPr>
        </p:nvSpPr>
        <p:spPr/>
        <p:txBody>
          <a:bodyPr/>
          <a:lstStyle/>
          <a:p>
            <a:fld id="{F07F282E-55F5-4803-B60F-09BA4600E538}" type="slidenum">
              <a:rPr lang="en-US" smtClean="0"/>
              <a:t>3</a:t>
            </a:fld>
            <a:endParaRPr lang="en-US" dirty="0"/>
          </a:p>
        </p:txBody>
      </p:sp>
    </p:spTree>
    <p:extLst>
      <p:ext uri="{BB962C8B-B14F-4D97-AF65-F5344CB8AC3E}">
        <p14:creationId xmlns:p14="http://schemas.microsoft.com/office/powerpoint/2010/main" val="2743011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7</a:t>
            </a:fld>
            <a:endParaRPr lang="en-US" dirty="0"/>
          </a:p>
        </p:txBody>
      </p:sp>
    </p:spTree>
    <p:extLst>
      <p:ext uri="{BB962C8B-B14F-4D97-AF65-F5344CB8AC3E}">
        <p14:creationId xmlns:p14="http://schemas.microsoft.com/office/powerpoint/2010/main" val="580697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r>
              <a:rPr lang="en-US"/>
              <a:t>9/8/20XX</a:t>
            </a:r>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r>
              <a:rPr lang="en-US"/>
              <a:t>Presentation Title</a:t>
            </a:r>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960449320"/>
      </p:ext>
    </p:extLst>
  </p:cSld>
  <p:clrMapOvr>
    <a:overrideClrMapping bg1="lt1" tx1="dk1" bg2="lt2" tx2="dk2" accent1="accent1" accent2="accent2" accent3="accent3" accent4="accent4" accent5="accent5" accent6="accent6" hlink="hlink" folHlink="folHlink"/>
  </p:clrMapOvr>
  <p:hf sldNum="0"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0089890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24930728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29" y="825687"/>
            <a:ext cx="9643772" cy="5201730"/>
          </a:xfrm>
        </p:spPr>
        <p:txBody>
          <a:bodyPr tIns="182880" anchor="ctr" anchorCtr="0">
            <a:noAutofit/>
          </a:bodyPr>
          <a:lstStyle>
            <a:lvl1pPr algn="l">
              <a:lnSpc>
                <a:spcPct val="100000"/>
              </a:lnSpc>
              <a:defRPr sz="48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7A64FF-37A7-4837-8033-CBEA22697ECA}"/>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3FC0C09F-8990-542B-199E-E6FADE2FEEFB}"/>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1F6F60C3-341E-9533-2415-66360A254A78}"/>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00930118"/>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3">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8175813" y="0"/>
            <a:ext cx="4016188"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9134"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787178" y="1361923"/>
            <a:ext cx="6623040" cy="1421898"/>
          </a:xfrm>
        </p:spPr>
        <p:txBody>
          <a:bodyPr anchor="b" anchorCtr="0">
            <a:noAutofit/>
          </a:bodyPr>
          <a:lstStyle>
            <a:lvl1pPr>
              <a:lnSpc>
                <a:spcPct val="100000"/>
              </a:lnSpc>
              <a:defRPr sz="3200"/>
            </a:lvl1pPr>
          </a:lstStyle>
          <a:p>
            <a:r>
              <a:rPr lang="en-US" dirty="0"/>
              <a:t>Click to add title</a:t>
            </a:r>
          </a:p>
        </p:txBody>
      </p:sp>
      <p:sp>
        <p:nvSpPr>
          <p:cNvPr id="3" name="Content Placeholder 2">
            <a:extLst>
              <a:ext uri="{FF2B5EF4-FFF2-40B4-BE49-F238E27FC236}">
                <a16:creationId xmlns:a16="http://schemas.microsoft.com/office/drawing/2014/main" id="{C40EA5BF-04A6-2B17-0703-8419C4DB97FF}"/>
              </a:ext>
            </a:extLst>
          </p:cNvPr>
          <p:cNvSpPr>
            <a:spLocks noGrp="1"/>
          </p:cNvSpPr>
          <p:nvPr>
            <p:ph sz="quarter" idx="14" hasCustomPrompt="1"/>
          </p:nvPr>
        </p:nvSpPr>
        <p:spPr>
          <a:xfrm>
            <a:off x="787399" y="2916772"/>
            <a:ext cx="6622819" cy="2852639"/>
          </a:xfrm>
        </p:spPr>
        <p:txBody>
          <a:bodyPr anchor="t"/>
          <a:lstStyle>
            <a:lvl1pPr marL="0" indent="0">
              <a:lnSpc>
                <a:spcPct val="125000"/>
              </a:lnSpc>
              <a:spcAft>
                <a:spcPts val="600"/>
              </a:spcAft>
              <a:buNone/>
              <a:defRPr sz="2000" b="0"/>
            </a:lvl1pPr>
            <a:lvl2pPr>
              <a:lnSpc>
                <a:spcPct val="125000"/>
              </a:lnSpc>
              <a:spcAft>
                <a:spcPts val="600"/>
              </a:spcAft>
              <a:defRPr/>
            </a:lvl2pPr>
            <a:lvl3pPr>
              <a:lnSpc>
                <a:spcPct val="125000"/>
              </a:lnSpc>
              <a:spcAft>
                <a:spcPts val="600"/>
              </a:spcAft>
              <a:defRPr/>
            </a:lvl3pPr>
            <a:lvl4pPr>
              <a:lnSpc>
                <a:spcPct val="125000"/>
              </a:lnSpc>
              <a:spcAft>
                <a:spcPts val="600"/>
              </a:spcAft>
              <a:defRPr/>
            </a:lvl4pPr>
            <a:lvl5pPr>
              <a:lnSpc>
                <a:spcPct val="125000"/>
              </a:lnSpc>
              <a:spcAft>
                <a:spcPts val="600"/>
              </a:spcAf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1" y="6144405"/>
            <a:ext cx="815008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8206532"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ooter Placeholder 7">
            <a:extLst>
              <a:ext uri="{FF2B5EF4-FFF2-40B4-BE49-F238E27FC236}">
                <a16:creationId xmlns:a16="http://schemas.microsoft.com/office/drawing/2014/main" id="{182CF530-D736-4104-8678-850EEDF997E6}"/>
              </a:ext>
            </a:extLst>
          </p:cNvPr>
          <p:cNvSpPr>
            <a:spLocks noGrp="1"/>
          </p:cNvSpPr>
          <p:nvPr>
            <p:ph type="ftr" sz="quarter" idx="11"/>
          </p:nvPr>
        </p:nvSpPr>
        <p:spPr>
          <a:xfrm>
            <a:off x="787178" y="6309360"/>
            <a:ext cx="6623040" cy="457200"/>
          </a:xfrm>
        </p:spPr>
        <p:txBody>
          <a:bodyPr/>
          <a:lstStyle>
            <a:lvl1pPr>
              <a:defRPr>
                <a:solidFill>
                  <a:schemeClr val="bg1"/>
                </a:solidFill>
              </a:defRPr>
            </a:lvl1pPr>
          </a:lstStyle>
          <a:p>
            <a:r>
              <a:rPr lang="en-US" dirty="0"/>
              <a:t>Presentation Title</a:t>
            </a:r>
          </a:p>
        </p:txBody>
      </p:sp>
      <p:sp>
        <p:nvSpPr>
          <p:cNvPr id="19" name="Date Placeholder 5">
            <a:extLst>
              <a:ext uri="{FF2B5EF4-FFF2-40B4-BE49-F238E27FC236}">
                <a16:creationId xmlns:a16="http://schemas.microsoft.com/office/drawing/2014/main" id="{8DEDB7CE-711E-4E43-9450-4C7BECE2FCFC}"/>
              </a:ext>
            </a:extLst>
          </p:cNvPr>
          <p:cNvSpPr>
            <a:spLocks noGrp="1"/>
          </p:cNvSpPr>
          <p:nvPr>
            <p:ph type="dt" sz="half" idx="10"/>
          </p:nvPr>
        </p:nvSpPr>
        <p:spPr>
          <a:xfrm>
            <a:off x="8379537" y="6309360"/>
            <a:ext cx="1885598" cy="457200"/>
          </a:xfrm>
        </p:spPr>
        <p:txBody>
          <a:bodyPr/>
          <a:lstStyle/>
          <a:p>
            <a:r>
              <a:rPr lang="en-US" dirty="0"/>
              <a:t>9/8/20XX</a:t>
            </a:r>
          </a:p>
        </p:txBody>
      </p:sp>
      <p:sp>
        <p:nvSpPr>
          <p:cNvPr id="20" name="Slide Number Placeholder 9">
            <a:extLst>
              <a:ext uri="{FF2B5EF4-FFF2-40B4-BE49-F238E27FC236}">
                <a16:creationId xmlns:a16="http://schemas.microsoft.com/office/drawing/2014/main" id="{F5D9588C-9E6B-42F6-8B42-D18388626ACB}"/>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8142523"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BD79D74E-6357-D3E7-30C0-09B4B82BA321}"/>
              </a:ext>
              <a:ext uri="{C183D7F6-B498-43B3-948B-1728B52AA6E4}">
                <adec:decorative xmlns:adec="http://schemas.microsoft.com/office/drawing/2017/decorative" val="1"/>
              </a:ext>
            </a:extLst>
          </p:cNvPr>
          <p:cNvSpPr/>
          <p:nvPr userDrawn="1"/>
        </p:nvSpPr>
        <p:spPr>
          <a:xfrm>
            <a:off x="8203482" y="1095507"/>
            <a:ext cx="3997653" cy="50168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7006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and 2 Content 3">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30FB3D5A-25E2-453F-A78E-0A20BDCE80A2}"/>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28796342-0E80-4F8E-9563-9F5EDFC0DDF2}"/>
              </a:ext>
              <a:ext uri="{C183D7F6-B498-43B3-948B-1728B52AA6E4}">
                <adec:decorative xmlns:adec="http://schemas.microsoft.com/office/drawing/2017/decorative" val="1"/>
              </a:ext>
            </a:extLst>
          </p:cNvPr>
          <p:cNvSpPr/>
          <p:nvPr userDrawn="1"/>
        </p:nvSpPr>
        <p:spPr>
          <a:xfrm>
            <a:off x="1038768" y="-2946"/>
            <a:ext cx="11153231" cy="472778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39B2F5D-C3BA-453E-8F4D-97074F48C7AE}"/>
              </a:ext>
              <a:ext uri="{C183D7F6-B498-43B3-948B-1728B52AA6E4}">
                <adec:decorative xmlns:adec="http://schemas.microsoft.com/office/drawing/2017/decorative" val="1"/>
              </a:ext>
            </a:extLst>
          </p:cNvPr>
          <p:cNvSpPr/>
          <p:nvPr userDrawn="1"/>
        </p:nvSpPr>
        <p:spPr>
          <a:xfrm>
            <a:off x="0" y="4724838"/>
            <a:ext cx="12192000" cy="13477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452D50E3-A27A-4AF6-928B-286E7BDB4BD9}"/>
              </a:ext>
            </a:extLst>
          </p:cNvPr>
          <p:cNvSpPr>
            <a:spLocks noGrp="1"/>
          </p:cNvSpPr>
          <p:nvPr>
            <p:ph type="title" hasCustomPrompt="1"/>
          </p:nvPr>
        </p:nvSpPr>
        <p:spPr>
          <a:xfrm>
            <a:off x="1535372" y="4873752"/>
            <a:ext cx="10013709" cy="1033272"/>
          </a:xfrm>
        </p:spPr>
        <p:txBody>
          <a:bodyPr tIns="182880" anchor="ctr" anchorCtr="0">
            <a:noAutofit/>
          </a:bodyPr>
          <a:lstStyle>
            <a:lvl1pPr>
              <a:lnSpc>
                <a:spcPct val="100000"/>
              </a:lnSpc>
              <a:defRPr sz="3200">
                <a:solidFill>
                  <a:schemeClr val="bg1"/>
                </a:solidFill>
              </a:defRPr>
            </a:lvl1pPr>
          </a:lstStyle>
          <a:p>
            <a:r>
              <a:rPr lang="en-US" dirty="0">
                <a:solidFill>
                  <a:schemeClr val="bg1"/>
                </a:solidFill>
              </a:rPr>
              <a:t>Click to add title</a:t>
            </a:r>
          </a:p>
        </p:txBody>
      </p:sp>
      <p:sp>
        <p:nvSpPr>
          <p:cNvPr id="15" name="Content Placeholder 2">
            <a:extLst>
              <a:ext uri="{FF2B5EF4-FFF2-40B4-BE49-F238E27FC236}">
                <a16:creationId xmlns:a16="http://schemas.microsoft.com/office/drawing/2014/main" id="{5778233C-CCEC-FC64-A709-616569B37D23}"/>
              </a:ext>
            </a:extLst>
          </p:cNvPr>
          <p:cNvSpPr>
            <a:spLocks noGrp="1"/>
          </p:cNvSpPr>
          <p:nvPr>
            <p:ph sz="quarter" idx="18" hasCustomPrompt="1"/>
          </p:nvPr>
        </p:nvSpPr>
        <p:spPr>
          <a:xfrm>
            <a:off x="1542563"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a:extLst>
              <a:ext uri="{FF2B5EF4-FFF2-40B4-BE49-F238E27FC236}">
                <a16:creationId xmlns:a16="http://schemas.microsoft.com/office/drawing/2014/main" id="{67FEFA15-354D-6389-9102-922A664A73AE}"/>
              </a:ext>
            </a:extLst>
          </p:cNvPr>
          <p:cNvSpPr>
            <a:spLocks noGrp="1"/>
          </p:cNvSpPr>
          <p:nvPr>
            <p:ph sz="quarter" idx="19" hasCustomPrompt="1"/>
          </p:nvPr>
        </p:nvSpPr>
        <p:spPr>
          <a:xfrm>
            <a:off x="6966630"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D874FDF0-F4BE-433D-86EE-9E1832D4388B}"/>
              </a:ext>
              <a:ext uri="{C183D7F6-B498-43B3-948B-1728B52AA6E4}">
                <adec:decorative xmlns:adec="http://schemas.microsoft.com/office/drawing/2017/decorative" val="1"/>
              </a:ext>
            </a:extLst>
          </p:cNvPr>
          <p:cNvSpPr/>
          <p:nvPr userDrawn="1"/>
        </p:nvSpPr>
        <p:spPr>
          <a:xfrm>
            <a:off x="-1" y="4790620"/>
            <a:ext cx="1006766" cy="1216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5DFCD07-1301-45ED-B326-449ECFADE70D}"/>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a:extLst>
              <a:ext uri="{FF2B5EF4-FFF2-40B4-BE49-F238E27FC236}">
                <a16:creationId xmlns:a16="http://schemas.microsoft.com/office/drawing/2014/main" id="{BD5DA270-E83F-4CC8-9DA6-27CA3AEC0745}"/>
              </a:ext>
            </a:extLst>
          </p:cNvPr>
          <p:cNvSpPr>
            <a:spLocks noGrp="1"/>
          </p:cNvSpPr>
          <p:nvPr>
            <p:ph type="ftr" sz="quarter" idx="11"/>
          </p:nvPr>
        </p:nvSpPr>
        <p:spPr>
          <a:xfrm>
            <a:off x="1535372" y="6309360"/>
            <a:ext cx="4946592" cy="457200"/>
          </a:xfrm>
        </p:spPr>
        <p:txBody>
          <a:bodyPr/>
          <a:lstStyle/>
          <a:p>
            <a:r>
              <a:rPr lang="en-US" dirty="0"/>
              <a:t>Presentation Title</a:t>
            </a:r>
          </a:p>
        </p:txBody>
      </p:sp>
      <p:sp>
        <p:nvSpPr>
          <p:cNvPr id="9" name="Date Placeholder 3">
            <a:extLst>
              <a:ext uri="{FF2B5EF4-FFF2-40B4-BE49-F238E27FC236}">
                <a16:creationId xmlns:a16="http://schemas.microsoft.com/office/drawing/2014/main" id="{57804587-2E59-4D83-B86E-83ADAE4FDC13}"/>
              </a:ext>
            </a:extLst>
          </p:cNvPr>
          <p:cNvSpPr>
            <a:spLocks noGrp="1"/>
          </p:cNvSpPr>
          <p:nvPr>
            <p:ph type="dt" sz="half" idx="10"/>
          </p:nvPr>
        </p:nvSpPr>
        <p:spPr>
          <a:xfrm>
            <a:off x="6678168" y="6309360"/>
            <a:ext cx="2148840" cy="457200"/>
          </a:xfrm>
        </p:spPr>
        <p:txBody>
          <a:bodyPr/>
          <a:lstStyle>
            <a:lvl1pPr algn="l">
              <a:defRPr/>
            </a:lvl1pPr>
          </a:lstStyle>
          <a:p>
            <a:r>
              <a:rPr lang="en-US" dirty="0"/>
              <a:t>9/8/20XX</a:t>
            </a:r>
          </a:p>
        </p:txBody>
      </p:sp>
      <p:sp>
        <p:nvSpPr>
          <p:cNvPr id="10" name="Slide Number Placeholder 5">
            <a:extLst>
              <a:ext uri="{FF2B5EF4-FFF2-40B4-BE49-F238E27FC236}">
                <a16:creationId xmlns:a16="http://schemas.microsoft.com/office/drawing/2014/main" id="{5339F117-3072-4F0C-8D1D-E5DC918CE4F0}"/>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526699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1">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23DC2F0A-1748-49AE-AF72-D6BBB4F8FEC3}"/>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83DF7B1-E0C5-4E09-BB5C-F11EA14D7C95}"/>
              </a:ext>
              <a:ext uri="{C183D7F6-B498-43B3-948B-1728B52AA6E4}">
                <adec:decorative xmlns:adec="http://schemas.microsoft.com/office/drawing/2017/decorative" val="1"/>
              </a:ext>
            </a:extLst>
          </p:cNvPr>
          <p:cNvSpPr/>
          <p:nvPr userDrawn="1"/>
        </p:nvSpPr>
        <p:spPr>
          <a:xfrm>
            <a:off x="0" y="866789"/>
            <a:ext cx="6833381"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BBC678EC-E47C-4AC2-A75A-7022CECD0031}"/>
              </a:ext>
            </a:extLst>
          </p:cNvPr>
          <p:cNvSpPr>
            <a:spLocks noGrp="1"/>
          </p:cNvSpPr>
          <p:nvPr>
            <p:ph type="title" hasCustomPrompt="1"/>
          </p:nvPr>
        </p:nvSpPr>
        <p:spPr>
          <a:xfrm>
            <a:off x="1434622" y="848455"/>
            <a:ext cx="5102365" cy="2601914"/>
          </a:xfrm>
        </p:spPr>
        <p:txBody>
          <a:bodyPr tIns="182880" anchor="ctr" anchorCtr="0">
            <a:noAutofit/>
          </a:bodyPr>
          <a:lstStyle>
            <a:lvl1pPr>
              <a:lnSpc>
                <a:spcPct val="100000"/>
              </a:lnSpc>
              <a:defRPr sz="3200" cap="all" baseline="0">
                <a:solidFill>
                  <a:schemeClr val="bg1"/>
                </a:solidFill>
              </a:defRPr>
            </a:lvl1pPr>
          </a:lstStyle>
          <a:p>
            <a:r>
              <a:rPr lang="en-US" dirty="0">
                <a:solidFill>
                  <a:schemeClr val="bg1"/>
                </a:solidFill>
              </a:rPr>
              <a:t>CLICK TO ADD TITLE</a:t>
            </a:r>
          </a:p>
        </p:txBody>
      </p:sp>
      <p:sp>
        <p:nvSpPr>
          <p:cNvPr id="9" name="Rectangle 8">
            <a:extLst>
              <a:ext uri="{FF2B5EF4-FFF2-40B4-BE49-F238E27FC236}">
                <a16:creationId xmlns:a16="http://schemas.microsoft.com/office/drawing/2014/main" id="{5E74E69A-5ABD-42DF-A2B0-997A626257D4}"/>
              </a:ext>
              <a:ext uri="{C183D7F6-B498-43B3-948B-1728B52AA6E4}">
                <adec:decorative xmlns:adec="http://schemas.microsoft.com/office/drawing/2017/decorative" val="1"/>
              </a:ext>
            </a:extLst>
          </p:cNvPr>
          <p:cNvSpPr/>
          <p:nvPr userDrawn="1"/>
        </p:nvSpPr>
        <p:spPr>
          <a:xfrm>
            <a:off x="-3063" y="920164"/>
            <a:ext cx="1070775" cy="24661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C2B6D0A-4A1F-4B59-B429-AD3FABC74F33}"/>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2B66529-F6B7-4C1C-8291-8139628DF6C0}"/>
              </a:ext>
              <a:ext uri="{C183D7F6-B498-43B3-948B-1728B52AA6E4}">
                <adec:decorative xmlns:adec="http://schemas.microsoft.com/office/drawing/2017/decorative" val="1"/>
              </a:ext>
            </a:extLst>
          </p:cNvPr>
          <p:cNvSpPr/>
          <p:nvPr userDrawn="1"/>
        </p:nvSpPr>
        <p:spPr>
          <a:xfrm>
            <a:off x="0" y="848456"/>
            <a:ext cx="6833382" cy="717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2245B9-34B5-4F89-8EA6-C018B9D4FA46}"/>
              </a:ext>
              <a:ext uri="{C183D7F6-B498-43B3-948B-1728B52AA6E4}">
                <adec:decorative xmlns:adec="http://schemas.microsoft.com/office/drawing/2017/decorative" val="1"/>
              </a:ext>
            </a:extLst>
          </p:cNvPr>
          <p:cNvSpPr/>
          <p:nvPr userDrawn="1"/>
        </p:nvSpPr>
        <p:spPr>
          <a:xfrm>
            <a:off x="6858023" y="3442673"/>
            <a:ext cx="5333977" cy="34153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690814BE-76E8-43EC-9616-A1F02F053AD5}"/>
              </a:ext>
              <a:ext uri="{C183D7F6-B498-43B3-948B-1728B52AA6E4}">
                <adec:decorative xmlns:adec="http://schemas.microsoft.com/office/drawing/2017/decorative" val="1"/>
              </a:ext>
            </a:extLst>
          </p:cNvPr>
          <p:cNvSpPr/>
          <p:nvPr userDrawn="1"/>
        </p:nvSpPr>
        <p:spPr>
          <a:xfrm>
            <a:off x="0" y="3396996"/>
            <a:ext cx="1219200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F8AAA0A6-9D4B-4AA2-82F0-77E5ECF4B647}"/>
              </a:ext>
            </a:extLst>
          </p:cNvPr>
          <p:cNvSpPr>
            <a:spLocks noGrp="1"/>
          </p:cNvSpPr>
          <p:nvPr>
            <p:ph idx="1" hasCustomPrompt="1"/>
          </p:nvPr>
        </p:nvSpPr>
        <p:spPr>
          <a:xfrm>
            <a:off x="7386762" y="3928342"/>
            <a:ext cx="4162319" cy="2285000"/>
          </a:xfrm>
        </p:spPr>
        <p:txBody>
          <a:bodyPr anchor="ctr">
            <a:normAutofit/>
          </a:bodyPr>
          <a:lstStyle>
            <a:lvl1pPr marL="0" indent="0">
              <a:lnSpc>
                <a:spcPct val="100000"/>
              </a:lnSpc>
              <a:spcAft>
                <a:spcPts val="600"/>
              </a:spcAft>
              <a:buNone/>
              <a:defRPr sz="1800" b="0"/>
            </a:lvl1pPr>
          </a:lstStyle>
          <a:p>
            <a:r>
              <a:rPr lang="en-US" dirty="0"/>
              <a:t>Click to add text</a:t>
            </a:r>
          </a:p>
        </p:txBody>
      </p:sp>
      <p:sp>
        <p:nvSpPr>
          <p:cNvPr id="17" name="Footer Placeholder 12">
            <a:extLst>
              <a:ext uri="{FF2B5EF4-FFF2-40B4-BE49-F238E27FC236}">
                <a16:creationId xmlns:a16="http://schemas.microsoft.com/office/drawing/2014/main" id="{8E3FFD99-95F0-47A4-8642-FB9FECEC4F37}"/>
              </a:ext>
            </a:extLst>
          </p:cNvPr>
          <p:cNvSpPr>
            <a:spLocks noGrp="1"/>
          </p:cNvSpPr>
          <p:nvPr>
            <p:ph type="ftr" sz="quarter" idx="11"/>
          </p:nvPr>
        </p:nvSpPr>
        <p:spPr>
          <a:xfrm>
            <a:off x="1525917" y="6309360"/>
            <a:ext cx="4946592" cy="457200"/>
          </a:xfrm>
        </p:spPr>
        <p:txBody>
          <a:bodyPr/>
          <a:lstStyle>
            <a:lvl1pPr>
              <a:defRPr lang="en-US" sz="1200" kern="1200" spc="150" baseline="0" dirty="0">
                <a:solidFill>
                  <a:schemeClr val="tx1">
                    <a:lumMod val="75000"/>
                    <a:lumOff val="25000"/>
                  </a:schemeClr>
                </a:solidFill>
                <a:latin typeface="+mj-lt"/>
                <a:ea typeface="+mn-ea"/>
                <a:cs typeface="+mn-cs"/>
              </a:defRPr>
            </a:lvl1pPr>
          </a:lstStyle>
          <a:p>
            <a:r>
              <a:rPr lang="en-US" dirty="0"/>
              <a:t>Presentation Title</a:t>
            </a:r>
          </a:p>
        </p:txBody>
      </p:sp>
      <p:sp>
        <p:nvSpPr>
          <p:cNvPr id="18" name="Rectangle 17">
            <a:extLst>
              <a:ext uri="{FF2B5EF4-FFF2-40B4-BE49-F238E27FC236}">
                <a16:creationId xmlns:a16="http://schemas.microsoft.com/office/drawing/2014/main" id="{94727536-E532-4015-A178-0ABB6B09C661}"/>
              </a:ext>
              <a:ext uri="{C183D7F6-B498-43B3-948B-1728B52AA6E4}">
                <adec:decorative xmlns:adec="http://schemas.microsoft.com/office/drawing/2017/decorative" val="1"/>
              </a:ext>
            </a:extLst>
          </p:cNvPr>
          <p:cNvSpPr/>
          <p:nvPr userDrawn="1"/>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ate Placeholder 11">
            <a:extLst>
              <a:ext uri="{FF2B5EF4-FFF2-40B4-BE49-F238E27FC236}">
                <a16:creationId xmlns:a16="http://schemas.microsoft.com/office/drawing/2014/main" id="{22977876-C29D-4D32-9948-303465AEC312}"/>
              </a:ext>
            </a:extLst>
          </p:cNvPr>
          <p:cNvSpPr>
            <a:spLocks noGrp="1"/>
          </p:cNvSpPr>
          <p:nvPr>
            <p:ph type="dt" sz="half" idx="10"/>
          </p:nvPr>
        </p:nvSpPr>
        <p:spPr>
          <a:xfrm>
            <a:off x="7377730" y="6309360"/>
            <a:ext cx="2736329" cy="457200"/>
          </a:xfrm>
        </p:spPr>
        <p:txBody>
          <a:bodyPr/>
          <a:lstStyle/>
          <a:p>
            <a:r>
              <a:rPr lang="en-US" dirty="0"/>
              <a:t>9/8/20XX</a:t>
            </a:r>
          </a:p>
        </p:txBody>
      </p:sp>
      <p:sp>
        <p:nvSpPr>
          <p:cNvPr id="20" name="Slide Number Placeholder 15">
            <a:extLst>
              <a:ext uri="{FF2B5EF4-FFF2-40B4-BE49-F238E27FC236}">
                <a16:creationId xmlns:a16="http://schemas.microsoft.com/office/drawing/2014/main" id="{6A7BC11E-2EF0-4989-9A7E-7AB377DB8534}"/>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2" name="Rectangle 1">
            <a:extLst>
              <a:ext uri="{FF2B5EF4-FFF2-40B4-BE49-F238E27FC236}">
                <a16:creationId xmlns:a16="http://schemas.microsoft.com/office/drawing/2014/main" id="{50557ABF-B75C-BD78-1A04-E483A57A9491}"/>
              </a:ext>
              <a:ext uri="{C183D7F6-B498-43B3-948B-1728B52AA6E4}">
                <adec:decorative xmlns:adec="http://schemas.microsoft.com/office/drawing/2017/decorative" val="1"/>
              </a:ext>
            </a:extLst>
          </p:cNvPr>
          <p:cNvSpPr/>
          <p:nvPr userDrawn="1"/>
        </p:nvSpPr>
        <p:spPr>
          <a:xfrm>
            <a:off x="1067712" y="0"/>
            <a:ext cx="5728216" cy="8455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60390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9/8/20XX</a:t>
            </a:r>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4137831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r>
              <a:rPr lang="en-US"/>
              <a:t>9/8/20XX</a:t>
            </a:r>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r>
              <a:rPr lang="en-US"/>
              <a:t>Presentation Title</a:t>
            </a:r>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558939629"/>
      </p:ext>
    </p:extLst>
  </p:cSld>
  <p:clrMapOvr>
    <a:overrideClrMapping bg1="lt1" tx1="dk1" bg2="lt2" tx2="dk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9/8/20XX</a:t>
            </a:r>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45485331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9/8/20XX</a:t>
            </a:r>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08820473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4/8/2025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 useBgFill="1">
        <p:nvSpPr>
          <p:cNvPr id="6" name="Rectangle 5">
            <a:extLst>
              <a:ext uri="{FF2B5EF4-FFF2-40B4-BE49-F238E27FC236}">
                <a16:creationId xmlns:a16="http://schemas.microsoft.com/office/drawing/2014/main" id="{3A5A5DCD-763D-EC29-E0FB-8666EA1A267E}"/>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DC119F1-0674-CA38-9AD3-B637FE96A19C}"/>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1A9F1CC6-AD9F-400A-9752-0102481E9430}"/>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D477F6-6FE5-2C9F-EF6B-2EB25CB9E048}"/>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FF12ECE-4BCB-AE1E-8093-7669560FC35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5ACEF7B-7BDC-7653-E315-D38BEAE171DB}"/>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B3CD6EA-4F94-28A7-3A28-F9A0655A74DD}"/>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92862025-F2A1-C42E-546C-BEEC02AD9DB3}"/>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47393004"/>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9/8/20XX</a:t>
            </a:r>
            <a:endParaRPr lang="en-US" dirty="0"/>
          </a:p>
        </p:txBody>
      </p:sp>
      <p:sp>
        <p:nvSpPr>
          <p:cNvPr id="3" name="Footer Placeholder 2"/>
          <p:cNvSpPr>
            <a:spLocks noGrp="1"/>
          </p:cNvSpPr>
          <p:nvPr>
            <p:ph type="ftr" sz="quarter" idx="11"/>
          </p:nvPr>
        </p:nvSpPr>
        <p:spPr/>
        <p:txBody>
          <a:bodyPr/>
          <a:lstStyle/>
          <a:p>
            <a:r>
              <a:rPr lang="en-US"/>
              <a:t>Presentation Title</a:t>
            </a:r>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215358410"/>
      </p:ext>
    </p:extLst>
  </p:cSld>
  <p:clrMapOvr>
    <a:masterClrMapping/>
  </p:clrMapOvr>
  <p:hf sldNum="0" hdr="0" ftr="0" dt="0"/>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r>
              <a:rPr lang="en-US"/>
              <a:t>9/8/20XX</a:t>
            </a:r>
            <a:endParaRPr lang="en-US" dirty="0"/>
          </a:p>
        </p:txBody>
      </p:sp>
      <p:sp>
        <p:nvSpPr>
          <p:cNvPr id="9" name="Footer Placeholder 8"/>
          <p:cNvSpPr>
            <a:spLocks noGrp="1"/>
          </p:cNvSpPr>
          <p:nvPr>
            <p:ph type="ftr" sz="quarter" idx="11"/>
          </p:nvPr>
        </p:nvSpPr>
        <p:spPr/>
        <p:txBody>
          <a:bodyPr/>
          <a:lstStyle>
            <a:lvl1pPr algn="r">
              <a:defRPr/>
            </a:lvl1pPr>
          </a:lstStyle>
          <a:p>
            <a:r>
              <a:rPr lang="en-US"/>
              <a:t>Presentation Title</a:t>
            </a:r>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FAEF9944-A4F6-4C59-AEBD-678D6480B8EA}"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07996357"/>
      </p:ext>
    </p:extLst>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r>
              <a:rPr lang="en-US"/>
              <a:t>9/8/20XX</a:t>
            </a:r>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a:t>Presentation Title</a:t>
            </a:r>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FAEF9944-A4F6-4C59-AEBD-678D6480B8EA}"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1482778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r>
              <a:rPr lang="en-US"/>
              <a:t>9/8/20XX</a:t>
            </a:r>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r>
              <a:rPr lang="en-US"/>
              <a:t>Presentation Title</a:t>
            </a:r>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6404662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7" r:id="rId14"/>
    <p:sldLayoutId id="2147483733" r:id="rId15"/>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cjinhelpathome324.sharepoint.com/sites/TheAdaptiveGroup/Shared%20Documents/H%20Drive/Audit%20and%20Survey%20documents/Policies/Clinical%20Policies?csf=1&amp;web=1&amp;e=Aw6tRh"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jinhelpathome324.sharepoint.com/sites/TheAdaptiveGroup/_layouts/15/guestaccess.aspx?share=EeTLgm8B-ClGjSucNQ-oD9gBikRndOJTIK_PvzOBr1gaeg&amp;e=5YN0cs"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ctr">
            <a:normAutofit/>
          </a:bodyPr>
          <a:lstStyle/>
          <a:p>
            <a:r>
              <a:rPr lang="en-US" sz="4400" dirty="0"/>
              <a:t>State Survey Readiness</a:t>
            </a:r>
            <a:br>
              <a:rPr lang="en-US" sz="4400" dirty="0"/>
            </a:br>
            <a:endParaRPr lang="en-US" sz="4400" dirty="0"/>
          </a:p>
        </p:txBody>
      </p:sp>
      <p:sp>
        <p:nvSpPr>
          <p:cNvPr id="3" name="TextBox 2">
            <a:extLst>
              <a:ext uri="{FF2B5EF4-FFF2-40B4-BE49-F238E27FC236}">
                <a16:creationId xmlns:a16="http://schemas.microsoft.com/office/drawing/2014/main" id="{C28685E9-CEFC-E5B7-7C21-A615AB760B4B}"/>
              </a:ext>
            </a:extLst>
          </p:cNvPr>
          <p:cNvSpPr txBox="1"/>
          <p:nvPr/>
        </p:nvSpPr>
        <p:spPr>
          <a:xfrm>
            <a:off x="1386628" y="4474029"/>
            <a:ext cx="6505515" cy="646331"/>
          </a:xfrm>
          <a:prstGeom prst="rect">
            <a:avLst/>
          </a:prstGeom>
          <a:noFill/>
        </p:spPr>
        <p:txBody>
          <a:bodyPr wrap="square" rtlCol="0">
            <a:spAutoFit/>
          </a:bodyPr>
          <a:lstStyle/>
          <a:p>
            <a:endParaRPr lang="en-US" dirty="0">
              <a:solidFill>
                <a:schemeClr val="bg1"/>
              </a:solidFill>
            </a:endParaRPr>
          </a:p>
          <a:p>
            <a:r>
              <a:rPr lang="en-US" dirty="0">
                <a:solidFill>
                  <a:schemeClr val="bg1"/>
                </a:solidFill>
              </a:rPr>
              <a:t>Mindy Bundy, RN Administrator 4/9/2025</a:t>
            </a:r>
          </a:p>
        </p:txBody>
      </p:sp>
    </p:spTree>
    <p:extLst>
      <p:ext uri="{BB962C8B-B14F-4D97-AF65-F5344CB8AC3E}">
        <p14:creationId xmlns:p14="http://schemas.microsoft.com/office/powerpoint/2010/main" val="2323907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E6B89-9484-4E50-8387-C55E031D8549}"/>
              </a:ext>
            </a:extLst>
          </p:cNvPr>
          <p:cNvSpPr>
            <a:spLocks noGrp="1"/>
          </p:cNvSpPr>
          <p:nvPr>
            <p:ph type="title"/>
          </p:nvPr>
        </p:nvSpPr>
        <p:spPr>
          <a:xfrm>
            <a:off x="885149" y="445532"/>
            <a:ext cx="6623040" cy="1404257"/>
          </a:xfrm>
        </p:spPr>
        <p:txBody>
          <a:bodyPr>
            <a:noAutofit/>
          </a:bodyPr>
          <a:lstStyle/>
          <a:p>
            <a:br>
              <a:rPr lang="en-US" sz="3600" b="1" dirty="0"/>
            </a:br>
            <a:br>
              <a:rPr lang="en-US" sz="3600" b="1" dirty="0"/>
            </a:br>
            <a:br>
              <a:rPr lang="en-US" sz="3600" b="1" dirty="0"/>
            </a:br>
            <a:br>
              <a:rPr lang="en-US" sz="3600" b="1" dirty="0"/>
            </a:br>
            <a:br>
              <a:rPr lang="en-US" sz="3600" b="1" dirty="0"/>
            </a:br>
            <a:br>
              <a:rPr lang="en-US" sz="3600" b="1" dirty="0"/>
            </a:br>
            <a:endParaRPr lang="en-US" sz="2800" b="1" dirty="0"/>
          </a:p>
        </p:txBody>
      </p:sp>
      <p:sp>
        <p:nvSpPr>
          <p:cNvPr id="5" name="Content Placeholder 4">
            <a:extLst>
              <a:ext uri="{FF2B5EF4-FFF2-40B4-BE49-F238E27FC236}">
                <a16:creationId xmlns:a16="http://schemas.microsoft.com/office/drawing/2014/main" id="{30EB58E2-A9A0-481A-8B5B-381B836CE40B}"/>
              </a:ext>
            </a:extLst>
          </p:cNvPr>
          <p:cNvSpPr>
            <a:spLocks noGrp="1"/>
          </p:cNvSpPr>
          <p:nvPr>
            <p:ph sz="quarter" idx="14"/>
          </p:nvPr>
        </p:nvSpPr>
        <p:spPr>
          <a:xfrm>
            <a:off x="81787" y="1147660"/>
            <a:ext cx="7946572" cy="5687545"/>
          </a:xfrm>
        </p:spPr>
        <p:txBody>
          <a:bodyPr>
            <a:normAutofit/>
          </a:bodyPr>
          <a:lstStyle/>
          <a:p>
            <a:endParaRPr lang="en-US" dirty="0"/>
          </a:p>
          <a:p>
            <a:endParaRPr lang="en-US" dirty="0"/>
          </a:p>
          <a:p>
            <a:endParaRPr lang="en-US" dirty="0"/>
          </a:p>
        </p:txBody>
      </p:sp>
      <p:sp>
        <p:nvSpPr>
          <p:cNvPr id="17" name="TextBox 16">
            <a:extLst>
              <a:ext uri="{FF2B5EF4-FFF2-40B4-BE49-F238E27FC236}">
                <a16:creationId xmlns:a16="http://schemas.microsoft.com/office/drawing/2014/main" id="{9BBE776F-683C-A92F-538F-E96486F5279C}"/>
              </a:ext>
            </a:extLst>
          </p:cNvPr>
          <p:cNvSpPr txBox="1"/>
          <p:nvPr/>
        </p:nvSpPr>
        <p:spPr>
          <a:xfrm>
            <a:off x="8403771" y="1480457"/>
            <a:ext cx="184731" cy="369332"/>
          </a:xfrm>
          <a:prstGeom prst="rect">
            <a:avLst/>
          </a:prstGeom>
          <a:noFill/>
        </p:spPr>
        <p:txBody>
          <a:bodyPr wrap="square" rtlCol="0">
            <a:spAutoFit/>
          </a:bodyPr>
          <a:lstStyle/>
          <a:p>
            <a:endParaRPr lang="en-US" dirty="0"/>
          </a:p>
        </p:txBody>
      </p:sp>
      <p:sp>
        <p:nvSpPr>
          <p:cNvPr id="3" name="TextBox 2">
            <a:extLst>
              <a:ext uri="{FF2B5EF4-FFF2-40B4-BE49-F238E27FC236}">
                <a16:creationId xmlns:a16="http://schemas.microsoft.com/office/drawing/2014/main" id="{B466C706-0BEA-633F-70F5-5EABF4E4E184}"/>
              </a:ext>
            </a:extLst>
          </p:cNvPr>
          <p:cNvSpPr txBox="1"/>
          <p:nvPr/>
        </p:nvSpPr>
        <p:spPr>
          <a:xfrm>
            <a:off x="8496136" y="1480457"/>
            <a:ext cx="3282222" cy="4488473"/>
          </a:xfrm>
          <a:prstGeom prst="rect">
            <a:avLst/>
          </a:prstGeom>
          <a:noFill/>
          <a:ln>
            <a:solidFill>
              <a:schemeClr val="tx1"/>
            </a:solidFill>
          </a:ln>
        </p:spPr>
        <p:txBody>
          <a:bodyPr wrap="square" rtlCol="0">
            <a:spAutoFit/>
          </a:bodyPr>
          <a:lstStyle/>
          <a:p>
            <a:pPr marL="342900" indent="-342900">
              <a:lnSpc>
                <a:spcPct val="107000"/>
              </a:lnSpc>
              <a:spcAft>
                <a:spcPts val="800"/>
              </a:spcAft>
              <a:buFont typeface="Wingdings 2" panose="05020102010507070707" pitchFamily="18" charset="2"/>
              <a:buChar char=""/>
              <a:tabLst>
                <a:tab pos="457200" algn="l"/>
              </a:tabLst>
            </a:pPr>
            <a:r>
              <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Federal recertification and State relicenseure survey of provider</a:t>
            </a:r>
          </a:p>
          <a:p>
            <a:pPr marL="342900" marR="0" lvl="0" indent="-342900">
              <a:lnSpc>
                <a:spcPct val="107000"/>
              </a:lnSpc>
              <a:spcAft>
                <a:spcPts val="800"/>
              </a:spcAft>
              <a:buFont typeface="Wingdings 2" panose="05020102010507070707" pitchFamily="18" charset="2"/>
              <a:buChar char=""/>
              <a:tabLst>
                <a:tab pos="457200" algn="l"/>
              </a:tabLst>
            </a:pPr>
            <a:r>
              <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Each </a:t>
            </a:r>
            <a:r>
              <a:rPr lang="en-US" sz="1400" kern="100" dirty="0">
                <a:solidFill>
                  <a:schemeClr val="bg1"/>
                </a:solidFill>
                <a:latin typeface="Calibri" panose="020F0502020204030204" pitchFamily="34" charset="0"/>
                <a:ea typeface="Calibri" panose="020F0502020204030204" pitchFamily="34" charset="0"/>
                <a:cs typeface="Calibri" panose="020F0502020204030204" pitchFamily="34" charset="0"/>
              </a:rPr>
              <a:t>agency </a:t>
            </a:r>
            <a:r>
              <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must be surveyed not later than 36 months after the last day of the previous standard survey. </a:t>
            </a:r>
          </a:p>
          <a:p>
            <a:pPr marL="342900" marR="0" lvl="0" indent="-342900">
              <a:lnSpc>
                <a:spcPct val="107000"/>
              </a:lnSpc>
              <a:spcAft>
                <a:spcPts val="800"/>
              </a:spcAft>
              <a:buFont typeface="Wingdings 2" panose="05020102010507070707" pitchFamily="18" charset="2"/>
              <a:buChar char=""/>
              <a:tabLst>
                <a:tab pos="457200" algn="l"/>
              </a:tabLst>
            </a:pPr>
            <a:r>
              <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Usually a 6-month window – can be no later than </a:t>
            </a:r>
            <a:r>
              <a:rPr lang="en-US" sz="1400" kern="1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10/7/25</a:t>
            </a:r>
          </a:p>
          <a:p>
            <a:pPr marL="342900" marR="0" lvl="0" indent="-342900">
              <a:lnSpc>
                <a:spcPct val="107000"/>
              </a:lnSpc>
              <a:spcAft>
                <a:spcPts val="800"/>
              </a:spcAft>
              <a:buFont typeface="Wingdings 2" panose="05020102010507070707" pitchFamily="18" charset="2"/>
              <a:buChar char=""/>
              <a:tabLst>
                <a:tab pos="457200" algn="l"/>
              </a:tabLst>
            </a:pPr>
            <a:r>
              <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Last survey’s deficiencies: N0462 (employee physical), N0464 (TB), G0710 (POC – missed visits), N999 (background check)</a:t>
            </a:r>
          </a:p>
          <a:p>
            <a:pPr marL="342900" marR="0" lvl="0" indent="-342900">
              <a:lnSpc>
                <a:spcPct val="107000"/>
              </a:lnSpc>
              <a:spcAft>
                <a:spcPts val="800"/>
              </a:spcAft>
              <a:buFont typeface="Wingdings 2" panose="05020102010507070707" pitchFamily="18" charset="2"/>
              <a:buChar char=""/>
              <a:tabLst>
                <a:tab pos="457200" algn="l"/>
              </a:tabLst>
            </a:pPr>
            <a:r>
              <a:rPr lang="en-US" sz="1400" dirty="0">
                <a:latin typeface="Calibri" panose="020F0502020204030204" pitchFamily="34" charset="0"/>
                <a:ea typeface="Calibri" panose="020F0502020204030204" pitchFamily="34" charset="0"/>
                <a:cs typeface="Calibri" panose="020F0502020204030204" pitchFamily="34" charset="0"/>
              </a:rPr>
              <a:t>Competency has come up A LOT in recent surveys.</a:t>
            </a:r>
            <a:endPar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Aft>
                <a:spcPts val="800"/>
              </a:spcAft>
              <a:buFont typeface="Wingdings 2" panose="05020102010507070707" pitchFamily="18" charset="2"/>
              <a:buChar char=""/>
              <a:tabLst>
                <a:tab pos="457200" algn="l"/>
              </a:tabLst>
            </a:pPr>
            <a:endPar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Aft>
                <a:spcPts val="800"/>
              </a:spcAft>
              <a:buFont typeface="Wingdings 2" panose="05020102010507070707" pitchFamily="18" charset="2"/>
              <a:buChar char=""/>
              <a:tabLst>
                <a:tab pos="457200" algn="l"/>
              </a:tabLst>
            </a:pPr>
            <a:endPar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Aft>
                <a:spcPts val="800"/>
              </a:spcAft>
              <a:buFont typeface="Wingdings 2" panose="05020102010507070707" pitchFamily="18" charset="2"/>
              <a:buChar char=""/>
              <a:tabLst>
                <a:tab pos="457200" algn="l"/>
              </a:tabLst>
            </a:pPr>
            <a:endParaRPr lang="en-US" sz="1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3D4D9E45-9B95-7244-6014-AA74005C09E8}"/>
              </a:ext>
            </a:extLst>
          </p:cNvPr>
          <p:cNvSpPr txBox="1"/>
          <p:nvPr/>
        </p:nvSpPr>
        <p:spPr>
          <a:xfrm>
            <a:off x="250853" y="445532"/>
            <a:ext cx="2865336" cy="523220"/>
          </a:xfrm>
          <a:prstGeom prst="rect">
            <a:avLst/>
          </a:prstGeom>
          <a:noFill/>
        </p:spPr>
        <p:txBody>
          <a:bodyPr wrap="none" rtlCol="0">
            <a:sp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PRIOR TO SURVEY</a:t>
            </a:r>
          </a:p>
        </p:txBody>
      </p:sp>
      <p:sp>
        <p:nvSpPr>
          <p:cNvPr id="7" name="TextBox 6">
            <a:extLst>
              <a:ext uri="{FF2B5EF4-FFF2-40B4-BE49-F238E27FC236}">
                <a16:creationId xmlns:a16="http://schemas.microsoft.com/office/drawing/2014/main" id="{371B5F7F-0F49-34EF-C2E2-0742551A1BEB}"/>
              </a:ext>
            </a:extLst>
          </p:cNvPr>
          <p:cNvSpPr txBox="1"/>
          <p:nvPr/>
        </p:nvSpPr>
        <p:spPr>
          <a:xfrm>
            <a:off x="250853" y="1205713"/>
            <a:ext cx="7777506" cy="4693593"/>
          </a:xfrm>
          <a:prstGeom prst="rect">
            <a:avLst/>
          </a:prstGeom>
          <a:noFill/>
          <a:ln>
            <a:solidFill>
              <a:schemeClr val="tx1"/>
            </a:solidFill>
          </a:ln>
        </p:spPr>
        <p:txBody>
          <a:bodyPr wrap="square" rtlCol="0">
            <a:spAutoFit/>
          </a:bodyPr>
          <a:lstStyle/>
          <a:p>
            <a:r>
              <a:rPr lang="en-US" sz="1300" b="1" dirty="0">
                <a:latin typeface="Calibri" panose="020F0502020204030204" pitchFamily="34" charset="0"/>
                <a:ea typeface="Calibri" panose="020F0502020204030204" pitchFamily="34" charset="0"/>
                <a:cs typeface="Calibri" panose="020F0502020204030204" pitchFamily="34" charset="0"/>
              </a:rPr>
              <a:t>Administrator/Nursing Supervisor</a:t>
            </a:r>
            <a:r>
              <a:rPr lang="en-US" sz="1300" dirty="0">
                <a:latin typeface="Calibri" panose="020F0502020204030204" pitchFamily="34" charset="0"/>
                <a:ea typeface="Calibri" panose="020F0502020204030204" pitchFamily="34" charset="0"/>
                <a:cs typeface="Calibri" panose="020F0502020204030204" pitchFamily="34" charset="0"/>
              </a:rPr>
              <a:t> –</a:t>
            </a:r>
          </a:p>
          <a:p>
            <a:r>
              <a:rPr lang="en-US" sz="1300" dirty="0">
                <a:latin typeface="Calibri" panose="020F0502020204030204" pitchFamily="34" charset="0"/>
                <a:ea typeface="Calibri" panose="020F0502020204030204" pitchFamily="34" charset="0"/>
                <a:cs typeface="Calibri" panose="020F0502020204030204" pitchFamily="34" charset="0"/>
              </a:rPr>
              <a:t>Emergency Preparedness, QAPI including grievances, updated policies, missed visits/overage orders</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QA RN/Nursing Manager </a:t>
            </a:r>
            <a:r>
              <a:rPr lang="en-US" sz="1300" dirty="0">
                <a:latin typeface="Calibri" panose="020F0502020204030204" pitchFamily="34" charset="0"/>
                <a:ea typeface="Calibri" panose="020F0502020204030204" pitchFamily="34" charset="0"/>
                <a:cs typeface="Calibri" panose="020F0502020204030204" pitchFamily="34" charset="0"/>
              </a:rPr>
              <a:t>–</a:t>
            </a:r>
          </a:p>
          <a:p>
            <a:r>
              <a:rPr lang="en-US" sz="1300" dirty="0">
                <a:latin typeface="Calibri" panose="020F0502020204030204" pitchFamily="34" charset="0"/>
                <a:ea typeface="Calibri" panose="020F0502020204030204" pitchFamily="34" charset="0"/>
                <a:cs typeface="Calibri" panose="020F0502020204030204" pitchFamily="34" charset="0"/>
              </a:rPr>
              <a:t>POC tracker, outstanding orders, outstanding assessments, QA Skilled Nursing Charts, RN first contact dates, Audits</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RNCM</a:t>
            </a:r>
            <a:r>
              <a:rPr lang="en-US" sz="1300" dirty="0">
                <a:latin typeface="Calibri" panose="020F0502020204030204" pitchFamily="34" charset="0"/>
                <a:ea typeface="Calibri" panose="020F0502020204030204" pitchFamily="34" charset="0"/>
                <a:cs typeface="Calibri" panose="020F0502020204030204" pitchFamily="34" charset="0"/>
              </a:rPr>
              <a:t> –</a:t>
            </a:r>
          </a:p>
          <a:p>
            <a:r>
              <a:rPr lang="en-US" sz="1300" dirty="0">
                <a:latin typeface="Calibri" panose="020F0502020204030204" pitchFamily="34" charset="0"/>
                <a:ea typeface="Calibri" panose="020F0502020204030204" pitchFamily="34" charset="0"/>
                <a:cs typeface="Calibri" panose="020F0502020204030204" pitchFamily="34" charset="0"/>
              </a:rPr>
              <a:t>Home binder, infection control including bag barrier, IR’s up to date and on logs</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Branch Manager </a:t>
            </a:r>
            <a:r>
              <a:rPr lang="en-US" sz="1300" dirty="0">
                <a:latin typeface="Calibri" panose="020F0502020204030204" pitchFamily="34" charset="0"/>
                <a:ea typeface="Calibri" panose="020F0502020204030204" pitchFamily="34" charset="0"/>
                <a:cs typeface="Calibri" panose="020F0502020204030204" pitchFamily="34" charset="0"/>
              </a:rPr>
              <a:t>–</a:t>
            </a:r>
          </a:p>
          <a:p>
            <a:r>
              <a:rPr lang="en-US" sz="1300" dirty="0">
                <a:latin typeface="Calibri" panose="020F0502020204030204" pitchFamily="34" charset="0"/>
                <a:ea typeface="Calibri" panose="020F0502020204030204" pitchFamily="34" charset="0"/>
                <a:cs typeface="Calibri" panose="020F0502020204030204" pitchFamily="34" charset="0"/>
              </a:rPr>
              <a:t>License on the wall, Evacuation Routes, Emergency Prep uploaded, Authorized Services Tracking report to Clinical Assistants weekly</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Recruiting Specialist </a:t>
            </a:r>
            <a:r>
              <a:rPr lang="en-US" sz="1300" dirty="0">
                <a:latin typeface="Calibri" panose="020F0502020204030204" pitchFamily="34" charset="0"/>
                <a:ea typeface="Calibri" panose="020F0502020204030204" pitchFamily="34" charset="0"/>
                <a:cs typeface="Calibri" panose="020F0502020204030204" pitchFamily="34" charset="0"/>
              </a:rPr>
              <a:t>–</a:t>
            </a:r>
          </a:p>
          <a:p>
            <a:r>
              <a:rPr lang="en-US" sz="1300" dirty="0">
                <a:latin typeface="Calibri" panose="020F0502020204030204" pitchFamily="34" charset="0"/>
                <a:ea typeface="Calibri" panose="020F0502020204030204" pitchFamily="34" charset="0"/>
                <a:cs typeface="Calibri" panose="020F0502020204030204" pitchFamily="34" charset="0"/>
              </a:rPr>
              <a:t>PFs, including TBs, licensing, dementia/in-services, name badges</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Care Supervisor </a:t>
            </a:r>
            <a:r>
              <a:rPr lang="en-US" sz="1300" dirty="0">
                <a:latin typeface="Calibri" panose="020F0502020204030204" pitchFamily="34" charset="0"/>
                <a:ea typeface="Calibri" panose="020F0502020204030204" pitchFamily="34" charset="0"/>
                <a:cs typeface="Calibri" panose="020F0502020204030204" pitchFamily="34" charset="0"/>
              </a:rPr>
              <a:t>–</a:t>
            </a:r>
          </a:p>
          <a:p>
            <a:r>
              <a:rPr lang="en-US" sz="1300" dirty="0">
                <a:latin typeface="Calibri" panose="020F0502020204030204" pitchFamily="34" charset="0"/>
                <a:ea typeface="Calibri" panose="020F0502020204030204" pitchFamily="34" charset="0"/>
                <a:cs typeface="Calibri" panose="020F0502020204030204" pitchFamily="34" charset="0"/>
              </a:rPr>
              <a:t>schedule matches the POC. Notes on unfilled shifts.</a:t>
            </a:r>
          </a:p>
          <a:p>
            <a:endParaRPr lang="en-US" sz="1300" dirty="0">
              <a:latin typeface="Calibri" panose="020F0502020204030204" pitchFamily="34" charset="0"/>
              <a:ea typeface="Calibri" panose="020F0502020204030204" pitchFamily="34" charset="0"/>
              <a:cs typeface="Calibri" panose="020F0502020204030204" pitchFamily="34" charset="0"/>
            </a:endParaRPr>
          </a:p>
          <a:p>
            <a:r>
              <a:rPr lang="en-US" sz="1300" b="1" dirty="0">
                <a:latin typeface="Calibri" panose="020F0502020204030204" pitchFamily="34" charset="0"/>
                <a:ea typeface="Calibri" panose="020F0502020204030204" pitchFamily="34" charset="0"/>
                <a:cs typeface="Calibri" panose="020F0502020204030204" pitchFamily="34" charset="0"/>
              </a:rPr>
              <a:t>HHA</a:t>
            </a:r>
            <a:r>
              <a:rPr lang="en-US" sz="1300" dirty="0">
                <a:latin typeface="Calibri" panose="020F0502020204030204" pitchFamily="34" charset="0"/>
                <a:ea typeface="Calibri" panose="020F0502020204030204" pitchFamily="34" charset="0"/>
                <a:cs typeface="Calibri" panose="020F0502020204030204" pitchFamily="34" charset="0"/>
              </a:rPr>
              <a:t> –</a:t>
            </a:r>
          </a:p>
          <a:p>
            <a:r>
              <a:rPr lang="en-US" sz="1300" dirty="0">
                <a:latin typeface="Calibri" panose="020F0502020204030204" pitchFamily="34" charset="0"/>
                <a:ea typeface="Calibri" panose="020F0502020204030204" pitchFamily="34" charset="0"/>
                <a:cs typeface="Calibri" panose="020F0502020204030204" pitchFamily="34" charset="0"/>
              </a:rPr>
              <a:t>infection control, following the service plan, following the schedule, knowing policies and who is the Administrator.</a:t>
            </a:r>
          </a:p>
        </p:txBody>
      </p:sp>
      <p:sp>
        <p:nvSpPr>
          <p:cNvPr id="8" name="Rectangle 1">
            <a:extLst>
              <a:ext uri="{FF2B5EF4-FFF2-40B4-BE49-F238E27FC236}">
                <a16:creationId xmlns:a16="http://schemas.microsoft.com/office/drawing/2014/main" id="{461D3184-A257-D2B2-0888-2F57ACF75DCB}"/>
              </a:ext>
            </a:extLst>
          </p:cNvPr>
          <p:cNvSpPr>
            <a:spLocks noChangeArrowheads="1"/>
          </p:cNvSpPr>
          <p:nvPr/>
        </p:nvSpPr>
        <p:spPr bwMode="auto">
          <a:xfrm>
            <a:off x="8925291" y="510989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3"/>
              </a:rPr>
              <a:t>Clinical Policies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18299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0C401-F4CC-9A28-862B-C96B0BA811A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D2E586B-3EC7-EF7D-1DD7-AA8F279C74E7}"/>
              </a:ext>
            </a:extLst>
          </p:cNvPr>
          <p:cNvSpPr>
            <a:spLocks noGrp="1"/>
          </p:cNvSpPr>
          <p:nvPr>
            <p:ph type="title"/>
          </p:nvPr>
        </p:nvSpPr>
        <p:spPr>
          <a:xfrm>
            <a:off x="885149" y="445532"/>
            <a:ext cx="6623040" cy="1404257"/>
          </a:xfrm>
        </p:spPr>
        <p:txBody>
          <a:bodyPr>
            <a:noAutofit/>
          </a:bodyPr>
          <a:lstStyle/>
          <a:p>
            <a:br>
              <a:rPr lang="en-US" sz="3600" b="1" dirty="0"/>
            </a:br>
            <a:br>
              <a:rPr lang="en-US" sz="3600" b="1" dirty="0"/>
            </a:br>
            <a:br>
              <a:rPr lang="en-US" sz="3600" b="1" dirty="0"/>
            </a:br>
            <a:br>
              <a:rPr lang="en-US" sz="3600" b="1" dirty="0"/>
            </a:br>
            <a:br>
              <a:rPr lang="en-US" sz="3600" b="1" dirty="0"/>
            </a:br>
            <a:br>
              <a:rPr lang="en-US" sz="3600" b="1" dirty="0"/>
            </a:br>
            <a:endParaRPr lang="en-US" sz="2800" b="1" dirty="0"/>
          </a:p>
        </p:txBody>
      </p:sp>
      <p:sp>
        <p:nvSpPr>
          <p:cNvPr id="5" name="Content Placeholder 4">
            <a:extLst>
              <a:ext uri="{FF2B5EF4-FFF2-40B4-BE49-F238E27FC236}">
                <a16:creationId xmlns:a16="http://schemas.microsoft.com/office/drawing/2014/main" id="{E7E9DE06-8515-286A-1C6F-A37D5CEFBD05}"/>
              </a:ext>
            </a:extLst>
          </p:cNvPr>
          <p:cNvSpPr>
            <a:spLocks noGrp="1"/>
          </p:cNvSpPr>
          <p:nvPr>
            <p:ph sz="quarter" idx="14"/>
          </p:nvPr>
        </p:nvSpPr>
        <p:spPr>
          <a:xfrm>
            <a:off x="223383" y="1135484"/>
            <a:ext cx="7284806" cy="4698873"/>
          </a:xfrm>
          <a:ln>
            <a:solidFill>
              <a:schemeClr val="tx1"/>
            </a:solidFill>
          </a:ln>
        </p:spPr>
        <p:txBody>
          <a:bodyPr>
            <a:normAutofit lnSpcReduction="10000"/>
          </a:bodyPr>
          <a:lstStyle/>
          <a:p>
            <a:r>
              <a:rPr lang="en-US" b="1" dirty="0">
                <a:latin typeface="Calibri" panose="020F0502020204030204" pitchFamily="34" charset="0"/>
                <a:ea typeface="Calibri" panose="020F0502020204030204" pitchFamily="34" charset="0"/>
                <a:cs typeface="Calibri" panose="020F0502020204030204" pitchFamily="34" charset="0"/>
              </a:rPr>
              <a:t>Evansville License </a:t>
            </a:r>
            <a:br>
              <a:rPr lang="en-US" sz="3600" b="1"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Parent branch - Evansville</a:t>
            </a: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Additional branch on license - New Albany</a:t>
            </a:r>
          </a:p>
          <a:p>
            <a:endParaRPr lang="en-US" sz="12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600"/>
              </a:spcBef>
            </a:pPr>
            <a:r>
              <a:rPr lang="en-US" dirty="0">
                <a:solidFill>
                  <a:srgbClr val="FF6600"/>
                </a:solidFill>
                <a:latin typeface="Calibri" panose="020F0502020204030204" pitchFamily="34" charset="0"/>
                <a:ea typeface="Calibri" panose="020F0502020204030204" pitchFamily="34" charset="0"/>
                <a:cs typeface="Calibri" panose="020F0502020204030204" pitchFamily="34" charset="0"/>
              </a:rPr>
              <a:t>Breathe and Remain Calm </a:t>
            </a:r>
            <a:r>
              <a:rPr lang="en-US"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endParaRPr lang="en-US" b="1"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600"/>
              </a:spcBef>
            </a:pPr>
            <a:r>
              <a:rPr lang="en-US" sz="1600" dirty="0">
                <a:latin typeface="Calibri" panose="020F0502020204030204" pitchFamily="34" charset="0"/>
                <a:ea typeface="Calibri" panose="020F0502020204030204" pitchFamily="34" charset="0"/>
                <a:cs typeface="Calibri" panose="020F0502020204030204" pitchFamily="34" charset="0"/>
              </a:rPr>
              <a:t>Greet them and ask for identification. Then ask what service line they are there to survey.</a:t>
            </a:r>
          </a:p>
          <a:p>
            <a:pPr marL="342900" indent="-342900">
              <a:lnSpc>
                <a:spcPct val="100000"/>
              </a:lnSpc>
              <a:spcBef>
                <a:spcPts val="600"/>
              </a:spcBef>
              <a:buFont typeface="Wingdings" panose="05000000000000000000" pitchFamily="2" charset="2"/>
              <a:buChar char="v"/>
            </a:pPr>
            <a:r>
              <a:rPr lang="en-US" sz="1200" b="1" dirty="0">
                <a:latin typeface="Calibri" panose="020F0502020204030204" pitchFamily="34" charset="0"/>
                <a:ea typeface="Calibri" panose="020F0502020204030204" pitchFamily="34" charset="0"/>
                <a:cs typeface="Calibri" panose="020F0502020204030204" pitchFamily="34" charset="0"/>
              </a:rPr>
              <a:t>Home Health-HHA-PA-Skilled</a:t>
            </a:r>
          </a:p>
          <a:p>
            <a:pPr marL="342900" indent="-342900">
              <a:lnSpc>
                <a:spcPct val="100000"/>
              </a:lnSpc>
              <a:spcBef>
                <a:spcPts val="600"/>
              </a:spcBef>
              <a:buFont typeface="Wingdings" panose="05000000000000000000" pitchFamily="2" charset="2"/>
              <a:buChar char="v"/>
            </a:pPr>
            <a:r>
              <a:rPr lang="en-US" sz="1200" dirty="0">
                <a:latin typeface="Calibri" panose="020F0502020204030204" pitchFamily="34" charset="0"/>
                <a:ea typeface="Calibri" panose="020F0502020204030204" pitchFamily="34" charset="0"/>
                <a:cs typeface="Calibri" panose="020F0502020204030204" pitchFamily="34" charset="0"/>
              </a:rPr>
              <a:t>Home Care-FSSA-PSA-Waiver-attendant care, homemaker</a:t>
            </a:r>
          </a:p>
          <a:p>
            <a:pPr marL="342900" indent="-342900">
              <a:lnSpc>
                <a:spcPct val="100000"/>
              </a:lnSpc>
              <a:spcBef>
                <a:spcPts val="600"/>
              </a:spcBef>
              <a:buFont typeface="Wingdings" panose="05000000000000000000" pitchFamily="2" charset="2"/>
              <a:buChar char="v"/>
            </a:pPr>
            <a:r>
              <a:rPr lang="en-US" sz="1200" dirty="0">
                <a:latin typeface="Calibri" panose="020F0502020204030204" pitchFamily="34" charset="0"/>
                <a:ea typeface="Calibri" panose="020F0502020204030204" pitchFamily="34" charset="0"/>
                <a:cs typeface="Calibri" panose="020F0502020204030204" pitchFamily="34" charset="0"/>
              </a:rPr>
              <a:t>DD-FSSA</a:t>
            </a:r>
          </a:p>
          <a:p>
            <a:pPr>
              <a:lnSpc>
                <a:spcPct val="100000"/>
              </a:lnSpc>
              <a:spcBef>
                <a:spcPts val="600"/>
              </a:spcBef>
            </a:pPr>
            <a:endParaRPr lang="en-US" sz="1200" dirty="0">
              <a:latin typeface="Calibri" panose="020F0502020204030204" pitchFamily="34" charset="0"/>
              <a:ea typeface="Calibri" panose="020F0502020204030204" pitchFamily="34" charset="0"/>
              <a:cs typeface="Calibri" panose="020F0502020204030204" pitchFamily="34" charset="0"/>
            </a:endParaRPr>
          </a:p>
          <a:p>
            <a:pPr algn="ctr">
              <a:lnSpc>
                <a:spcPts val="1000"/>
              </a:lnSpc>
            </a:pPr>
            <a:r>
              <a:rPr lang="en-US" sz="1700" dirty="0">
                <a:latin typeface="Calibri" panose="020F0502020204030204" pitchFamily="34" charset="0"/>
                <a:ea typeface="Calibri" panose="020F0502020204030204" pitchFamily="34" charset="0"/>
                <a:cs typeface="Calibri" panose="020F0502020204030204" pitchFamily="34" charset="0"/>
              </a:rPr>
              <a:t>Notify Administrator right away: </a:t>
            </a:r>
            <a:r>
              <a:rPr lang="en-US" sz="1700" b="1" dirty="0">
                <a:latin typeface="Calibri" panose="020F0502020204030204" pitchFamily="34" charset="0"/>
                <a:ea typeface="Calibri" panose="020F0502020204030204" pitchFamily="34" charset="0"/>
                <a:cs typeface="Calibri" panose="020F0502020204030204" pitchFamily="34" charset="0"/>
              </a:rPr>
              <a:t>Mindy - 812-797-6338 Ann - 574-276-0937</a:t>
            </a:r>
          </a:p>
          <a:p>
            <a:pPr>
              <a:lnSpc>
                <a:spcPts val="1000"/>
              </a:lnSpc>
            </a:pPr>
            <a:r>
              <a:rPr lang="en-US" sz="1200" b="1" dirty="0">
                <a:latin typeface="Calibri" panose="020F0502020204030204" pitchFamily="34" charset="0"/>
                <a:ea typeface="Calibri" panose="020F0502020204030204" pitchFamily="34" charset="0"/>
                <a:cs typeface="Calibri" panose="020F0502020204030204" pitchFamily="34" charset="0"/>
              </a:rPr>
              <a:t>Notify Ellee if she is not in the office</a:t>
            </a:r>
            <a:r>
              <a:rPr lang="en-US" sz="1200" dirty="0">
                <a:latin typeface="Calibri" panose="020F0502020204030204" pitchFamily="34" charset="0"/>
                <a:ea typeface="Calibri" panose="020F0502020204030204" pitchFamily="34" charset="0"/>
                <a:cs typeface="Calibri" panose="020F0502020204030204" pitchFamily="34" charset="0"/>
              </a:rPr>
              <a:t>. </a:t>
            </a:r>
          </a:p>
          <a:p>
            <a:pPr>
              <a:lnSpc>
                <a:spcPts val="1000"/>
              </a:lnSpc>
            </a:pPr>
            <a:r>
              <a:rPr lang="en-US" sz="1200" dirty="0">
                <a:latin typeface="Calibri" panose="020F0502020204030204" pitchFamily="34" charset="0"/>
                <a:ea typeface="Calibri" panose="020F0502020204030204" pitchFamily="34" charset="0"/>
                <a:cs typeface="Calibri" panose="020F0502020204030204" pitchFamily="34" charset="0"/>
              </a:rPr>
              <a:t>Notify Taylor that surveyors are at the parent branch.</a:t>
            </a:r>
          </a:p>
          <a:p>
            <a:pPr>
              <a:lnSpc>
                <a:spcPct val="100000"/>
              </a:lnSpc>
              <a:spcBef>
                <a:spcPts val="600"/>
              </a:spcBef>
            </a:pP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dirty="0"/>
          </a:p>
          <a:p>
            <a:endParaRPr lang="en-US" dirty="0"/>
          </a:p>
          <a:p>
            <a:endParaRPr lang="en-US" dirty="0"/>
          </a:p>
        </p:txBody>
      </p:sp>
      <p:sp>
        <p:nvSpPr>
          <p:cNvPr id="17" name="TextBox 16">
            <a:extLst>
              <a:ext uri="{FF2B5EF4-FFF2-40B4-BE49-F238E27FC236}">
                <a16:creationId xmlns:a16="http://schemas.microsoft.com/office/drawing/2014/main" id="{49CFB76F-2C7E-9920-AF37-EE5684E5BABD}"/>
              </a:ext>
            </a:extLst>
          </p:cNvPr>
          <p:cNvSpPr txBox="1"/>
          <p:nvPr/>
        </p:nvSpPr>
        <p:spPr>
          <a:xfrm>
            <a:off x="8403771" y="1480457"/>
            <a:ext cx="184731" cy="369332"/>
          </a:xfrm>
          <a:prstGeom prst="rect">
            <a:avLst/>
          </a:prstGeom>
          <a:noFill/>
        </p:spPr>
        <p:txBody>
          <a:bodyPr wrap="square" rtlCol="0">
            <a:spAutoFit/>
          </a:bodyPr>
          <a:lstStyle/>
          <a:p>
            <a:endParaRPr lang="en-US" dirty="0"/>
          </a:p>
        </p:txBody>
      </p:sp>
      <p:sp>
        <p:nvSpPr>
          <p:cNvPr id="2" name="TextBox 1">
            <a:extLst>
              <a:ext uri="{FF2B5EF4-FFF2-40B4-BE49-F238E27FC236}">
                <a16:creationId xmlns:a16="http://schemas.microsoft.com/office/drawing/2014/main" id="{BA57B425-5449-DFFA-C808-16EAAB9AFE70}"/>
              </a:ext>
            </a:extLst>
          </p:cNvPr>
          <p:cNvSpPr txBox="1"/>
          <p:nvPr/>
        </p:nvSpPr>
        <p:spPr>
          <a:xfrm>
            <a:off x="8403771" y="1587776"/>
            <a:ext cx="3507706" cy="2611549"/>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25000"/>
              </a:lnSpc>
              <a:spcBef>
                <a:spcPts val="900"/>
              </a:spcBef>
              <a:spcAft>
                <a:spcPts val="600"/>
              </a:spcAft>
              <a:buClr>
                <a:prstClr val="black">
                  <a:lumMod val="85000"/>
                  <a:lumOff val="15000"/>
                </a:prstClr>
              </a:buClr>
              <a:buSzTx/>
              <a:buFont typeface="Garamond" pitchFamily="18" charset="0"/>
              <a:buNone/>
              <a:tabLst/>
              <a:defRPr/>
            </a:pPr>
            <a:r>
              <a:rPr kumimoji="0" lang="en-US" sz="14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Quick tour of the facility (bathroom and copier). </a:t>
            </a:r>
          </a:p>
          <a:p>
            <a:pPr marL="0" marR="0" lvl="0" indent="0" algn="l" defTabSz="914400" rtl="0" eaLnBrk="1" fontAlgn="auto" latinLnBrk="0" hangingPunct="1">
              <a:lnSpc>
                <a:spcPct val="125000"/>
              </a:lnSpc>
              <a:spcBef>
                <a:spcPts val="900"/>
              </a:spcBef>
              <a:spcAft>
                <a:spcPts val="600"/>
              </a:spcAft>
              <a:buClr>
                <a:prstClr val="black">
                  <a:lumMod val="85000"/>
                  <a:lumOff val="15000"/>
                </a:prstClr>
              </a:buClr>
              <a:buSzTx/>
              <a:buFont typeface="Garamond" pitchFamily="18" charset="0"/>
              <a:buNone/>
              <a:tabLst/>
              <a:defRPr/>
            </a:pPr>
            <a:r>
              <a:rPr kumimoji="0" lang="en-US" sz="14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Have them go to the conference room/ empty room with table/chairs</a:t>
            </a:r>
            <a:r>
              <a:rPr lang="en-US" sz="1400" dirty="0">
                <a:latin typeface="Calibri" panose="020F0502020204030204" pitchFamily="34" charset="0"/>
                <a:ea typeface="Calibri" panose="020F0502020204030204" pitchFamily="34" charset="0"/>
                <a:cs typeface="Calibri" panose="020F0502020204030204" pitchFamily="34" charset="0"/>
              </a:rPr>
              <a:t> to set up. Somewhere with privacy. *</a:t>
            </a:r>
            <a:r>
              <a:rPr kumimoji="0" lang="en-US" sz="14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Remove any HIPPA information from room.</a:t>
            </a:r>
          </a:p>
          <a:p>
            <a:pPr marL="0" marR="0" lvl="0" indent="0" algn="l" defTabSz="914400" rtl="0" eaLnBrk="1" fontAlgn="auto" latinLnBrk="0" hangingPunct="1">
              <a:lnSpc>
                <a:spcPct val="125000"/>
              </a:lnSpc>
              <a:spcBef>
                <a:spcPts val="900"/>
              </a:spcBef>
              <a:spcAft>
                <a:spcPts val="600"/>
              </a:spcAft>
              <a:buClr>
                <a:prstClr val="black">
                  <a:lumMod val="85000"/>
                  <a:lumOff val="15000"/>
                </a:prstClr>
              </a:buClr>
              <a:buSzTx/>
              <a:buFont typeface="Garamond" pitchFamily="18" charset="0"/>
              <a:buNone/>
              <a:tabLst/>
              <a:defRPr/>
            </a:pPr>
            <a:r>
              <a:rPr kumimoji="0" lang="en-US" sz="1400" b="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Until Administrator arrives, assign one staff member to be resource for surveyor.</a:t>
            </a:r>
          </a:p>
        </p:txBody>
      </p:sp>
      <p:sp>
        <p:nvSpPr>
          <p:cNvPr id="6" name="TextBox 5">
            <a:extLst>
              <a:ext uri="{FF2B5EF4-FFF2-40B4-BE49-F238E27FC236}">
                <a16:creationId xmlns:a16="http://schemas.microsoft.com/office/drawing/2014/main" id="{2639E0BC-9F51-3236-9900-5003EF1DF714}"/>
              </a:ext>
            </a:extLst>
          </p:cNvPr>
          <p:cNvSpPr txBox="1"/>
          <p:nvPr/>
        </p:nvSpPr>
        <p:spPr>
          <a:xfrm>
            <a:off x="380326" y="445532"/>
            <a:ext cx="2267800" cy="523220"/>
          </a:xfrm>
          <a:prstGeom prst="rect">
            <a:avLst/>
          </a:prstGeom>
          <a:noFill/>
        </p:spPr>
        <p:txBody>
          <a:bodyPr wrap="none" rtlCol="0">
            <a:sp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Survey Arrival</a:t>
            </a:r>
          </a:p>
        </p:txBody>
      </p:sp>
    </p:spTree>
    <p:extLst>
      <p:ext uri="{BB962C8B-B14F-4D97-AF65-F5344CB8AC3E}">
        <p14:creationId xmlns:p14="http://schemas.microsoft.com/office/powerpoint/2010/main" val="4221606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882E93-46DC-FCAA-5E57-040C123A4119}"/>
              </a:ext>
            </a:extLst>
          </p:cNvPr>
          <p:cNvSpPr>
            <a:spLocks noGrp="1"/>
          </p:cNvSpPr>
          <p:nvPr>
            <p:ph sz="quarter" idx="14"/>
          </p:nvPr>
        </p:nvSpPr>
        <p:spPr>
          <a:xfrm>
            <a:off x="72828" y="1140977"/>
            <a:ext cx="7908633" cy="5152893"/>
          </a:xfrm>
        </p:spPr>
        <p:txBody>
          <a:bodyPr>
            <a:normAutofit/>
          </a:bodyPr>
          <a:lstStyle/>
          <a:p>
            <a:r>
              <a:rPr lang="en-US" sz="1600" b="1" u="sng" dirty="0">
                <a:latin typeface="Calibri" panose="020F0502020204030204" pitchFamily="34" charset="0"/>
                <a:ea typeface="Calibri" panose="020F0502020204030204" pitchFamily="34" charset="0"/>
                <a:cs typeface="Calibri" panose="020F0502020204030204" pitchFamily="34" charset="0"/>
              </a:rPr>
              <a:t>When surveyor is settled, set up call with Mindy and Surveyor for Entrance Call.</a:t>
            </a:r>
          </a:p>
          <a:p>
            <a:pPr>
              <a:lnSpc>
                <a:spcPct val="60000"/>
              </a:lnSpc>
            </a:pPr>
            <a:r>
              <a:rPr lang="en-US" sz="1300" dirty="0">
                <a:latin typeface="Calibri" panose="020F0502020204030204" pitchFamily="34" charset="0"/>
                <a:ea typeface="Calibri" panose="020F0502020204030204" pitchFamily="34" charset="0"/>
                <a:cs typeface="Calibri" panose="020F0502020204030204" pitchFamily="34" charset="0"/>
              </a:rPr>
              <a:t>They will need a computer with Matrixcare access. </a:t>
            </a:r>
          </a:p>
          <a:p>
            <a:pPr>
              <a:lnSpc>
                <a:spcPct val="100000"/>
              </a:lnSpc>
            </a:pPr>
            <a:r>
              <a:rPr lang="en-US" sz="1300" dirty="0">
                <a:latin typeface="Calibri" panose="020F0502020204030204" pitchFamily="34" charset="0"/>
                <a:ea typeface="Calibri" panose="020F0502020204030204" pitchFamily="34" charset="0"/>
                <a:cs typeface="Calibri" panose="020F0502020204030204" pitchFamily="34" charset="0"/>
              </a:rPr>
              <a:t>Day 1 - Someone will likely have to give up their computer to the surveyors. </a:t>
            </a:r>
            <a:r>
              <a:rPr lang="en-US" sz="1300" i="1" dirty="0">
                <a:latin typeface="Calibri" panose="020F0502020204030204" pitchFamily="34" charset="0"/>
                <a:ea typeface="Calibri" panose="020F0502020204030204" pitchFamily="34" charset="0"/>
                <a:cs typeface="Calibri" panose="020F0502020204030204" pitchFamily="34" charset="0"/>
              </a:rPr>
              <a:t>They must be logged out of all systems prior to giving their laptop to state. </a:t>
            </a:r>
            <a:r>
              <a:rPr lang="en-US" sz="1300" dirty="0">
                <a:latin typeface="Calibri" panose="020F0502020204030204" pitchFamily="34" charset="0"/>
                <a:ea typeface="Calibri" panose="020F0502020204030204" pitchFamily="34" charset="0"/>
                <a:cs typeface="Calibri" panose="020F0502020204030204" pitchFamily="34" charset="0"/>
              </a:rPr>
              <a:t>*Contact Amber Armuth for a username and password for them. </a:t>
            </a:r>
          </a:p>
          <a:p>
            <a:r>
              <a:rPr lang="en-US" sz="1300" dirty="0">
                <a:latin typeface="Calibri" panose="020F0502020204030204" pitchFamily="34" charset="0"/>
                <a:ea typeface="Calibri" panose="020F0502020204030204" pitchFamily="34" charset="0"/>
                <a:cs typeface="Calibri" panose="020F0502020204030204" pitchFamily="34" charset="0"/>
              </a:rPr>
              <a:t>They will give us an Agency Survey Report (forms) – Branch Manager can begin filling in.</a:t>
            </a:r>
          </a:p>
        </p:txBody>
      </p:sp>
      <p:sp>
        <p:nvSpPr>
          <p:cNvPr id="4" name="TextBox 3">
            <a:extLst>
              <a:ext uri="{FF2B5EF4-FFF2-40B4-BE49-F238E27FC236}">
                <a16:creationId xmlns:a16="http://schemas.microsoft.com/office/drawing/2014/main" id="{3BEDF091-A4F2-B22A-9ACC-82F02B5D970F}"/>
              </a:ext>
            </a:extLst>
          </p:cNvPr>
          <p:cNvSpPr txBox="1"/>
          <p:nvPr/>
        </p:nvSpPr>
        <p:spPr>
          <a:xfrm>
            <a:off x="8704629" y="1343696"/>
            <a:ext cx="2982686" cy="4493538"/>
          </a:xfrm>
          <a:prstGeom prst="rect">
            <a:avLst/>
          </a:prstGeom>
          <a:noFill/>
        </p:spPr>
        <p:txBody>
          <a:bodyPr wrap="square" rtlCol="0">
            <a:spAutoFit/>
          </a:bodyPr>
          <a:lstStyle/>
          <a:p>
            <a:pPr algn="ctr"/>
            <a:r>
              <a:rPr lang="en-US" sz="1400" dirty="0">
                <a:latin typeface="Calibri" panose="020F0502020204030204" pitchFamily="34" charset="0"/>
                <a:ea typeface="Calibri" panose="020F0502020204030204" pitchFamily="34" charset="0"/>
                <a:cs typeface="Calibri" panose="020F0502020204030204" pitchFamily="34" charset="0"/>
              </a:rPr>
              <a:t>Ensure the current</a:t>
            </a:r>
          </a:p>
          <a:p>
            <a:pPr algn="ctr"/>
            <a:r>
              <a:rPr lang="en-US" sz="1400" b="1" dirty="0">
                <a:latin typeface="Calibri" panose="020F0502020204030204" pitchFamily="34" charset="0"/>
                <a:ea typeface="Calibri" panose="020F0502020204030204" pitchFamily="34" charset="0"/>
                <a:cs typeface="Calibri" panose="020F0502020204030204" pitchFamily="34" charset="0"/>
              </a:rPr>
              <a:t>Evansville HHA License </a:t>
            </a:r>
          </a:p>
          <a:p>
            <a:pPr algn="ctr"/>
            <a:r>
              <a:rPr lang="en-US" sz="1400" dirty="0">
                <a:latin typeface="Calibri" panose="020F0502020204030204" pitchFamily="34" charset="0"/>
                <a:ea typeface="Calibri" panose="020F0502020204030204" pitchFamily="34" charset="0"/>
                <a:cs typeface="Calibri" panose="020F0502020204030204" pitchFamily="34" charset="0"/>
              </a:rPr>
              <a:t>is hanging on the wall at Evansville and New Albany both.</a:t>
            </a:r>
          </a:p>
          <a:p>
            <a:pPr algn="ctr"/>
            <a:endParaRPr lang="en-US" sz="1400" dirty="0">
              <a:latin typeface="Calibri" panose="020F0502020204030204" pitchFamily="34" charset="0"/>
              <a:ea typeface="Calibri" panose="020F0502020204030204" pitchFamily="34" charset="0"/>
              <a:cs typeface="Calibri" panose="020F0502020204030204" pitchFamily="34" charset="0"/>
            </a:endParaRPr>
          </a:p>
          <a:p>
            <a:pPr algn="ctr" rtl="0" fontAlgn="base">
              <a:lnSpc>
                <a:spcPts val="1457"/>
              </a:lnSpc>
              <a:spcBef>
                <a:spcPts val="935"/>
              </a:spcBef>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Evacuation route maps have been posted in each work area. </a:t>
            </a:r>
          </a:p>
          <a:p>
            <a:pPr algn="ctr" rtl="0" fontAlgn="base">
              <a:lnSpc>
                <a:spcPts val="1457"/>
              </a:lnSpc>
              <a:spcBef>
                <a:spcPts val="935"/>
              </a:spcBef>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following information is marked on evacuation maps: </a:t>
            </a:r>
          </a:p>
          <a:p>
            <a:pPr algn="ctr" rtl="0" fontAlgn="base">
              <a:lnSpc>
                <a:spcPts val="1457"/>
              </a:lnSpc>
              <a:buFont typeface="Arial" panose="020B0604020202020204" pitchFamily="34" charset="0"/>
              <a:buChar char="•"/>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Emergency Exits </a:t>
            </a:r>
          </a:p>
          <a:p>
            <a:pPr algn="ctr" rtl="0" fontAlgn="base">
              <a:lnSpc>
                <a:spcPts val="1457"/>
              </a:lnSpc>
              <a:buFont typeface="Arial" panose="020B0604020202020204" pitchFamily="34" charset="0"/>
              <a:buChar char="•"/>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Fire alarm pull stations’ locations </a:t>
            </a:r>
          </a:p>
          <a:p>
            <a:pPr algn="ctr" rtl="0" fontAlgn="base">
              <a:lnSpc>
                <a:spcPts val="1457"/>
              </a:lnSpc>
              <a:buFont typeface="Arial" panose="020B0604020202020204" pitchFamily="34" charset="0"/>
              <a:buChar char="•"/>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Locations of fire extinguishers </a:t>
            </a:r>
          </a:p>
          <a:p>
            <a:pPr algn="ctr" rtl="0" fontAlgn="base">
              <a:lnSpc>
                <a:spcPts val="1457"/>
              </a:lnSpc>
              <a:buFont typeface="Arial" panose="020B0604020202020204" pitchFamily="34" charset="0"/>
              <a:buChar char="•"/>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Primary and secondary evacuation routes </a:t>
            </a:r>
          </a:p>
          <a:p>
            <a:pPr algn="ctr" rtl="0" fontAlgn="base">
              <a:lnSpc>
                <a:spcPts val="1457"/>
              </a:lnSpc>
              <a:spcBef>
                <a:spcPts val="930"/>
              </a:spcBef>
            </a:pPr>
            <a:r>
              <a:rPr lang="en-US" sz="14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Site Personnel should know at least two evacuation routes. </a:t>
            </a:r>
          </a:p>
          <a:p>
            <a:endParaRPr lang="en-US" sz="1400" i="1" u="sng" dirty="0">
              <a:latin typeface="Calibri" panose="020F0502020204030204" pitchFamily="34" charset="0"/>
              <a:ea typeface="Calibri" panose="020F0502020204030204" pitchFamily="34" charset="0"/>
              <a:cs typeface="Calibri" panose="020F0502020204030204" pitchFamily="34" charset="0"/>
            </a:endParaRPr>
          </a:p>
          <a:p>
            <a:endParaRPr lang="en-US" sz="1400" i="1" u="sng" dirty="0">
              <a:latin typeface="Calibri" panose="020F0502020204030204" pitchFamily="34" charset="0"/>
              <a:ea typeface="Calibri" panose="020F0502020204030204" pitchFamily="34" charset="0"/>
              <a:cs typeface="Calibri" panose="020F0502020204030204" pitchFamily="34" charset="0"/>
            </a:endParaRPr>
          </a:p>
          <a:p>
            <a:pPr algn="ctr"/>
            <a:r>
              <a:rPr lang="en-US" sz="1400" i="1" dirty="0">
                <a:latin typeface="Calibri" panose="020F0502020204030204" pitchFamily="34" charset="0"/>
                <a:ea typeface="Calibri" panose="020F0502020204030204" pitchFamily="34" charset="0"/>
                <a:cs typeface="Calibri" panose="020F0502020204030204" pitchFamily="34" charset="0"/>
              </a:rPr>
              <a:t>All staff – Internal and External need name badges worn.</a:t>
            </a:r>
          </a:p>
        </p:txBody>
      </p:sp>
      <p:sp>
        <p:nvSpPr>
          <p:cNvPr id="2" name="TextBox 1">
            <a:extLst>
              <a:ext uri="{FF2B5EF4-FFF2-40B4-BE49-F238E27FC236}">
                <a16:creationId xmlns:a16="http://schemas.microsoft.com/office/drawing/2014/main" id="{7BAA410B-1747-9B8B-4CFF-730CAD6A767C}"/>
              </a:ext>
            </a:extLst>
          </p:cNvPr>
          <p:cNvSpPr txBox="1"/>
          <p:nvPr/>
        </p:nvSpPr>
        <p:spPr>
          <a:xfrm>
            <a:off x="372234" y="445063"/>
            <a:ext cx="1933222" cy="523220"/>
          </a:xfrm>
          <a:prstGeom prst="rect">
            <a:avLst/>
          </a:prstGeom>
          <a:noFill/>
        </p:spPr>
        <p:txBody>
          <a:bodyPr wrap="none" rtlCol="0">
            <a:spAutoFit/>
          </a:bodyPr>
          <a:lstStyle/>
          <a:p>
            <a:r>
              <a:rPr lang="en-US" sz="2800" b="1" dirty="0">
                <a:latin typeface="Calibri" panose="020F0502020204030204" pitchFamily="34" charset="0"/>
                <a:ea typeface="Calibri" panose="020F0502020204030204" pitchFamily="34" charset="0"/>
                <a:cs typeface="Calibri" panose="020F0502020204030204" pitchFamily="34" charset="0"/>
              </a:rPr>
              <a:t>NEXT STEPS</a:t>
            </a:r>
          </a:p>
        </p:txBody>
      </p:sp>
      <p:sp>
        <p:nvSpPr>
          <p:cNvPr id="6" name="Rectangle 1">
            <a:extLst>
              <a:ext uri="{FF2B5EF4-FFF2-40B4-BE49-F238E27FC236}">
                <a16:creationId xmlns:a16="http://schemas.microsoft.com/office/drawing/2014/main" id="{71E6156F-2A37-662E-096C-9E6D5C59A083}"/>
              </a:ext>
            </a:extLst>
          </p:cNvPr>
          <p:cNvSpPr>
            <a:spLocks noChangeArrowheads="1"/>
          </p:cNvSpPr>
          <p:nvPr/>
        </p:nvSpPr>
        <p:spPr bwMode="auto">
          <a:xfrm>
            <a:off x="72828" y="52193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2"/>
              </a:rPr>
              <a:t>How to Run Reports to Provide Auditors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8" name="Picture 7">
            <a:extLst>
              <a:ext uri="{FF2B5EF4-FFF2-40B4-BE49-F238E27FC236}">
                <a16:creationId xmlns:a16="http://schemas.microsoft.com/office/drawing/2014/main" id="{E601CD5A-5B26-D531-1D6B-92A1AB012A1C}"/>
              </a:ext>
            </a:extLst>
          </p:cNvPr>
          <p:cNvPicPr>
            <a:picLocks noChangeAspect="1"/>
          </p:cNvPicPr>
          <p:nvPr/>
        </p:nvPicPr>
        <p:blipFill>
          <a:blip r:embed="rId3"/>
          <a:stretch>
            <a:fillRect/>
          </a:stretch>
        </p:blipFill>
        <p:spPr>
          <a:xfrm>
            <a:off x="72828" y="3062062"/>
            <a:ext cx="4290651" cy="1786358"/>
          </a:xfrm>
          <a:prstGeom prst="rect">
            <a:avLst/>
          </a:prstGeom>
        </p:spPr>
      </p:pic>
      <p:sp>
        <p:nvSpPr>
          <p:cNvPr id="9" name="TextBox 8">
            <a:extLst>
              <a:ext uri="{FF2B5EF4-FFF2-40B4-BE49-F238E27FC236}">
                <a16:creationId xmlns:a16="http://schemas.microsoft.com/office/drawing/2014/main" id="{B50CB4A7-DED8-DDD9-5431-94D172AB744C}"/>
              </a:ext>
            </a:extLst>
          </p:cNvPr>
          <p:cNvSpPr txBox="1"/>
          <p:nvPr/>
        </p:nvSpPr>
        <p:spPr>
          <a:xfrm>
            <a:off x="5284605" y="3324316"/>
            <a:ext cx="2430324" cy="1477328"/>
          </a:xfrm>
          <a:prstGeom prst="rect">
            <a:avLst/>
          </a:prstGeom>
          <a:noFill/>
          <a:ln>
            <a:solidFill>
              <a:schemeClr val="tx1"/>
            </a:solidFill>
          </a:ln>
        </p:spPr>
        <p:txBody>
          <a:bodyPr wrap="square" rtlCol="0">
            <a:spAutoFit/>
          </a:bodyPr>
          <a:lstStyle/>
          <a:p>
            <a:pPr algn="ctr"/>
            <a:r>
              <a:rPr kumimoji="0" lang="en-US" sz="1800" b="0" i="0" u="none" strike="noStrike" normalizeH="0" noProof="0" dirty="0">
                <a:ln>
                  <a:noFill/>
                </a:ln>
                <a:solidFill>
                  <a:schemeClr val="tx2"/>
                </a:solidFill>
                <a:uLnTx/>
                <a:uFillTx/>
              </a:rPr>
              <a:t>Please keep list of all items given to the surveyors or let Mindy review items first, please.</a:t>
            </a:r>
            <a:endParaRPr lang="en-US" dirty="0"/>
          </a:p>
        </p:txBody>
      </p:sp>
    </p:spTree>
    <p:extLst>
      <p:ext uri="{BB962C8B-B14F-4D97-AF65-F5344CB8AC3E}">
        <p14:creationId xmlns:p14="http://schemas.microsoft.com/office/powerpoint/2010/main" val="1513449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41A911C-447F-5FC6-7AD7-740FA01E978E}"/>
              </a:ext>
            </a:extLst>
          </p:cNvPr>
          <p:cNvSpPr>
            <a:spLocks noGrp="1"/>
          </p:cNvSpPr>
          <p:nvPr>
            <p:ph type="title"/>
          </p:nvPr>
        </p:nvSpPr>
        <p:spPr/>
        <p:txBody>
          <a:bodyPr/>
          <a:lstStyle/>
          <a:p>
            <a:pPr>
              <a:lnSpc>
                <a:spcPts val="1000"/>
              </a:lnSpc>
            </a:pPr>
            <a:r>
              <a:rPr lang="en-US" sz="1200" dirty="0">
                <a:latin typeface="Calibri" panose="020F0502020204030204" pitchFamily="34" charset="0"/>
                <a:ea typeface="Calibri" panose="020F0502020204030204" pitchFamily="34" charset="0"/>
                <a:cs typeface="Calibri" panose="020F0502020204030204" pitchFamily="34" charset="0"/>
              </a:rPr>
              <a:t>They will give you a state survey sign to hang on door. Scan this to all offices on the license. </a:t>
            </a:r>
            <a:br>
              <a:rPr lang="en-US" sz="1200" dirty="0">
                <a:latin typeface="Calibri" panose="020F0502020204030204" pitchFamily="34" charset="0"/>
                <a:ea typeface="Calibri" panose="020F0502020204030204" pitchFamily="34" charset="0"/>
                <a:cs typeface="Calibri" panose="020F0502020204030204" pitchFamily="34" charset="0"/>
              </a:rPr>
            </a:b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Notify internal staff not present, that a surveyor is present in the office. </a:t>
            </a:r>
            <a:br>
              <a:rPr lang="en-US" sz="1200" dirty="0">
                <a:latin typeface="Calibri" panose="020F0502020204030204" pitchFamily="34" charset="0"/>
                <a:ea typeface="Calibri" panose="020F0502020204030204" pitchFamily="34" charset="0"/>
                <a:cs typeface="Calibri" panose="020F0502020204030204" pitchFamily="34" charset="0"/>
              </a:rPr>
            </a:b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Notify external staff that state may be calling. Have them please answer the calls and answer any questions honestly. If they are not sure of an answer, they can say, they are unsure but knows how to find out that answer.</a:t>
            </a:r>
            <a:br>
              <a:rPr lang="en-US" dirty="0"/>
            </a:br>
            <a:endParaRPr lang="en-US" dirty="0"/>
          </a:p>
        </p:txBody>
      </p:sp>
      <p:sp>
        <p:nvSpPr>
          <p:cNvPr id="8" name="Content Placeholder 7">
            <a:extLst>
              <a:ext uri="{FF2B5EF4-FFF2-40B4-BE49-F238E27FC236}">
                <a16:creationId xmlns:a16="http://schemas.microsoft.com/office/drawing/2014/main" id="{58FEBEEF-66C4-0B28-A995-F7136DCB44E5}"/>
              </a:ext>
            </a:extLst>
          </p:cNvPr>
          <p:cNvSpPr>
            <a:spLocks noGrp="1"/>
          </p:cNvSpPr>
          <p:nvPr>
            <p:ph sz="quarter" idx="19"/>
          </p:nvPr>
        </p:nvSpPr>
        <p:spPr>
          <a:xfrm>
            <a:off x="1145606" y="858319"/>
            <a:ext cx="10660674" cy="3718557"/>
          </a:xfrm>
        </p:spPr>
        <p:txBody>
          <a:bodyPr>
            <a:normAutofit fontScale="85000" lnSpcReduction="20000"/>
          </a:bodyPr>
          <a:lstStyle/>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Mindy Bundy </a:t>
            </a:r>
          </a:p>
          <a:p>
            <a:pPr marL="285750" indent="-285750">
              <a:lnSpc>
                <a:spcPct val="70000"/>
              </a:lnSpc>
              <a:buFont typeface="Arial" panose="020B0604020202020204" pitchFamily="34" charset="0"/>
              <a:buChar char="•"/>
            </a:pPr>
            <a:r>
              <a:rPr lang="en-US" sz="1300" u="sng" dirty="0">
                <a:latin typeface="Calibri" panose="020F0502020204030204" pitchFamily="34" charset="0"/>
                <a:ea typeface="Calibri" panose="020F0502020204030204" pitchFamily="34" charset="0"/>
                <a:cs typeface="Calibri" panose="020F0502020204030204" pitchFamily="34" charset="0"/>
              </a:rPr>
              <a:t>Administrator</a:t>
            </a:r>
            <a:r>
              <a:rPr lang="en-US" sz="1300" dirty="0">
                <a:latin typeface="Calibri" panose="020F0502020204030204" pitchFamily="34" charset="0"/>
                <a:ea typeface="Calibri" panose="020F0502020204030204" pitchFamily="34" charset="0"/>
                <a:cs typeface="Calibri" panose="020F0502020204030204" pitchFamily="34" charset="0"/>
              </a:rPr>
              <a:t> - Directs</a:t>
            </a:r>
            <a:r>
              <a:rPr lang="en-US" sz="1300" b="1" dirty="0">
                <a:latin typeface="Calibri" panose="020F0502020204030204" pitchFamily="34" charset="0"/>
                <a:ea typeface="Calibri" panose="020F0502020204030204" pitchFamily="34" charset="0"/>
                <a:cs typeface="Calibri" panose="020F0502020204030204" pitchFamily="34" charset="0"/>
              </a:rPr>
              <a:t> </a:t>
            </a:r>
            <a:r>
              <a:rPr lang="en-US" sz="1300" dirty="0">
                <a:latin typeface="Calibri" panose="020F0502020204030204" pitchFamily="34" charset="0"/>
                <a:ea typeface="Calibri" panose="020F0502020204030204" pitchFamily="34" charset="0"/>
                <a:cs typeface="Calibri" panose="020F0502020204030204" pitchFamily="34" charset="0"/>
              </a:rPr>
              <a:t>Day to Day operations of the license.</a:t>
            </a:r>
          </a:p>
          <a:p>
            <a:pPr marL="285750" indent="-285750">
              <a:lnSpc>
                <a:spcPct val="70000"/>
              </a:lnSpc>
              <a:buFont typeface="Arial" panose="020B0604020202020204" pitchFamily="34" charset="0"/>
              <a:buChar char="•"/>
            </a:pPr>
            <a:r>
              <a:rPr lang="en-US" sz="1300" u="sng" dirty="0">
                <a:latin typeface="Calibri" panose="020F0502020204030204" pitchFamily="34" charset="0"/>
                <a:ea typeface="Calibri" panose="020F0502020204030204" pitchFamily="34" charset="0"/>
                <a:cs typeface="Calibri" panose="020F0502020204030204" pitchFamily="34" charset="0"/>
              </a:rPr>
              <a:t>Nursing Supervisor</a:t>
            </a:r>
            <a:r>
              <a:rPr lang="en-US" sz="1300" dirty="0">
                <a:latin typeface="Calibri" panose="020F0502020204030204" pitchFamily="34" charset="0"/>
                <a:ea typeface="Calibri" panose="020F0502020204030204" pitchFamily="34" charset="0"/>
                <a:cs typeface="Calibri" panose="020F0502020204030204" pitchFamily="34" charset="0"/>
              </a:rPr>
              <a:t> - Manages, supervises, coordinates, evaluates, develops client care teams to ensure quality care delivery and appropriate case management</a:t>
            </a:r>
          </a:p>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Ann Naylor </a:t>
            </a:r>
          </a:p>
          <a:p>
            <a:pPr marL="285750" indent="-285750">
              <a:lnSpc>
                <a:spcPct val="70000"/>
              </a:lnSpc>
              <a:buFont typeface="Arial" panose="020B0604020202020204" pitchFamily="34" charset="0"/>
              <a:buChar char="•"/>
            </a:pPr>
            <a:r>
              <a:rPr lang="en-US" sz="1300" dirty="0">
                <a:latin typeface="Calibri" panose="020F0502020204030204" pitchFamily="34" charset="0"/>
                <a:ea typeface="Calibri" panose="020F0502020204030204" pitchFamily="34" charset="0"/>
                <a:cs typeface="Calibri" panose="020F0502020204030204" pitchFamily="34" charset="0"/>
              </a:rPr>
              <a:t>Alternate Administrator and Alternate Nursing Supervisor – in absence of Mindy</a:t>
            </a:r>
          </a:p>
          <a:p>
            <a:pPr>
              <a:lnSpc>
                <a:spcPct val="70000"/>
              </a:lnSpc>
            </a:pPr>
            <a:endParaRPr lang="en-US" sz="1500" b="1" dirty="0">
              <a:latin typeface="Calibri" panose="020F0502020204030204" pitchFamily="34" charset="0"/>
              <a:ea typeface="Calibri" panose="020F0502020204030204" pitchFamily="34" charset="0"/>
              <a:cs typeface="Calibri" panose="020F0502020204030204" pitchFamily="34" charset="0"/>
            </a:endParaRPr>
          </a:p>
          <a:p>
            <a:pPr>
              <a:lnSpc>
                <a:spcPct val="70000"/>
              </a:lnSpc>
            </a:pPr>
            <a:r>
              <a:rPr lang="en-US" sz="1600" b="1" dirty="0">
                <a:latin typeface="Calibri" panose="020F0502020204030204" pitchFamily="34" charset="0"/>
                <a:ea typeface="Calibri" panose="020F0502020204030204" pitchFamily="34" charset="0"/>
                <a:cs typeface="Calibri" panose="020F0502020204030204" pitchFamily="34" charset="0"/>
              </a:rPr>
              <a:t>Governing Body </a:t>
            </a:r>
          </a:p>
          <a:p>
            <a:pPr marL="285750" indent="-285750">
              <a:lnSpc>
                <a:spcPct val="120000"/>
              </a:lnSpc>
              <a:buFont typeface="Arial" panose="020B0604020202020204" pitchFamily="34" charset="0"/>
              <a:buChar char="•"/>
            </a:pPr>
            <a:r>
              <a:rPr lang="en-US" sz="1500" dirty="0">
                <a:latin typeface="Calibri" panose="020F0502020204030204" pitchFamily="34" charset="0"/>
                <a:ea typeface="Calibri" panose="020F0502020204030204" pitchFamily="34" charset="0"/>
                <a:cs typeface="Calibri" panose="020F0502020204030204" pitchFamily="34" charset="0"/>
              </a:rPr>
              <a:t>assumes full legal authority and responsibility for the agency’s overall management and operation, the provision of all home health services, fiscal operations, review of the agency’s budget and its operational plans, and its quality assessment and performance improvement program. </a:t>
            </a:r>
          </a:p>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James Quach</a:t>
            </a:r>
          </a:p>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Shelby Kuhn</a:t>
            </a:r>
          </a:p>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Amber Armuth</a:t>
            </a:r>
          </a:p>
          <a:p>
            <a:pPr>
              <a:lnSpc>
                <a:spcPct val="70000"/>
              </a:lnSpc>
            </a:pPr>
            <a:r>
              <a:rPr lang="en-US" sz="1500" b="1" dirty="0">
                <a:latin typeface="Calibri" panose="020F0502020204030204" pitchFamily="34" charset="0"/>
                <a:ea typeface="Calibri" panose="020F0502020204030204" pitchFamily="34" charset="0"/>
                <a:cs typeface="Calibri" panose="020F0502020204030204" pitchFamily="34" charset="0"/>
              </a:rPr>
              <a:t>Kristie Cable</a:t>
            </a:r>
          </a:p>
          <a:p>
            <a:endParaRPr lang="en-US" sz="1500" dirty="0">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8236DEFE-E0B7-5525-8AD0-66CDF482F99B}"/>
              </a:ext>
            </a:extLst>
          </p:cNvPr>
          <p:cNvSpPr txBox="1"/>
          <p:nvPr/>
        </p:nvSpPr>
        <p:spPr>
          <a:xfrm>
            <a:off x="1145606" y="376777"/>
            <a:ext cx="6756850" cy="400110"/>
          </a:xfrm>
          <a:prstGeom prst="rect">
            <a:avLst/>
          </a:prstGeom>
          <a:noFill/>
        </p:spPr>
        <p:txBody>
          <a:bodyPr wrap="none" rtlCol="0">
            <a:spAutoFit/>
          </a:bodyPr>
          <a:lstStyle/>
          <a:p>
            <a:r>
              <a:rPr lang="en-US" sz="2000" b="1" dirty="0">
                <a:latin typeface="Calibri" panose="020F0502020204030204" pitchFamily="34" charset="0"/>
                <a:ea typeface="Calibri" panose="020F0502020204030204" pitchFamily="34" charset="0"/>
                <a:cs typeface="Calibri" panose="020F0502020204030204" pitchFamily="34" charset="0"/>
              </a:rPr>
              <a:t>Ensure all staff know who these people are and what they do:</a:t>
            </a:r>
          </a:p>
        </p:txBody>
      </p:sp>
    </p:spTree>
    <p:extLst>
      <p:ext uri="{BB962C8B-B14F-4D97-AF65-F5344CB8AC3E}">
        <p14:creationId xmlns:p14="http://schemas.microsoft.com/office/powerpoint/2010/main" val="4071015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60744-5709-1671-3534-340A9E9106D2}"/>
              </a:ext>
            </a:extLst>
          </p:cNvPr>
          <p:cNvSpPr>
            <a:spLocks noGrp="1"/>
          </p:cNvSpPr>
          <p:nvPr>
            <p:ph type="title"/>
          </p:nvPr>
        </p:nvSpPr>
        <p:spPr/>
        <p:txBody>
          <a:bodyPr/>
          <a:lstStyle/>
          <a:p>
            <a:r>
              <a:rPr lang="en-US" dirty="0"/>
              <a:t>VISITS</a:t>
            </a:r>
          </a:p>
        </p:txBody>
      </p:sp>
      <p:sp>
        <p:nvSpPr>
          <p:cNvPr id="3" name="Content Placeholder 2">
            <a:extLst>
              <a:ext uri="{FF2B5EF4-FFF2-40B4-BE49-F238E27FC236}">
                <a16:creationId xmlns:a16="http://schemas.microsoft.com/office/drawing/2014/main" id="{89DD5C72-035F-4368-1FC9-611593AB94FA}"/>
              </a:ext>
            </a:extLst>
          </p:cNvPr>
          <p:cNvSpPr>
            <a:spLocks noGrp="1"/>
          </p:cNvSpPr>
          <p:nvPr>
            <p:ph sz="quarter" idx="18"/>
          </p:nvPr>
        </p:nvSpPr>
        <p:spPr>
          <a:xfrm>
            <a:off x="1542563" y="502269"/>
            <a:ext cx="5408495" cy="3718557"/>
          </a:xfrm>
          <a:ln>
            <a:solidFill>
              <a:schemeClr val="tx1"/>
            </a:solidFill>
          </a:ln>
        </p:spPr>
        <p:txBody>
          <a:bodyPr>
            <a:normAutofit fontScale="92500" lnSpcReduction="20000"/>
          </a:bodyPr>
          <a:lstStyle/>
          <a:p>
            <a:pPr marL="285750" indent="-285750">
              <a:buFont typeface="Arial" panose="020B0604020202020204" pitchFamily="34" charset="0"/>
              <a:buChar char="•"/>
            </a:pPr>
            <a:r>
              <a:rPr lang="en-US" sz="1700" dirty="0">
                <a:latin typeface="Calibri" panose="020F0502020204030204" pitchFamily="34" charset="0"/>
                <a:ea typeface="Calibri" panose="020F0502020204030204" pitchFamily="34" charset="0"/>
                <a:cs typeface="Calibri" panose="020F0502020204030204" pitchFamily="34" charset="0"/>
              </a:rPr>
              <a:t>Focus will be on visits. Ensure them we will contact the clients for them to get those set up as we need client approval.</a:t>
            </a:r>
          </a:p>
          <a:p>
            <a:pPr marL="285750" indent="-285750">
              <a:buFont typeface="Arial" panose="020B0604020202020204" pitchFamily="34" charset="0"/>
              <a:buChar char="•"/>
            </a:pPr>
            <a:r>
              <a:rPr lang="en-US" sz="1700" dirty="0">
                <a:latin typeface="Calibri" panose="020F0502020204030204" pitchFamily="34" charset="0"/>
                <a:ea typeface="Calibri" panose="020F0502020204030204" pitchFamily="34" charset="0"/>
                <a:cs typeface="Calibri" panose="020F0502020204030204" pitchFamily="34" charset="0"/>
              </a:rPr>
              <a:t>They typically want HHA visits as well as SN visits. </a:t>
            </a:r>
          </a:p>
          <a:p>
            <a:pPr marL="285750" indent="-285750">
              <a:buFont typeface="Arial" panose="020B0604020202020204" pitchFamily="34" charset="0"/>
              <a:buChar char="•"/>
            </a:pPr>
            <a:r>
              <a:rPr lang="en-US" sz="1700" dirty="0">
                <a:latin typeface="Calibri" panose="020F0502020204030204" pitchFamily="34" charset="0"/>
                <a:ea typeface="Calibri" panose="020F0502020204030204" pitchFamily="34" charset="0"/>
                <a:cs typeface="Calibri" panose="020F0502020204030204" pitchFamily="34" charset="0"/>
              </a:rPr>
              <a:t>Be sure the home binders are up to date: Most up to date admission book, POC, signed med list, etc.</a:t>
            </a:r>
          </a:p>
          <a:p>
            <a:pPr marL="285750" indent="-285750">
              <a:buFont typeface="Arial" panose="020B0604020202020204" pitchFamily="34" charset="0"/>
              <a:buChar char="•"/>
            </a:pPr>
            <a:r>
              <a:rPr lang="en-US" sz="1700" dirty="0">
                <a:latin typeface="Calibri" panose="020F0502020204030204" pitchFamily="34" charset="0"/>
                <a:ea typeface="Calibri" panose="020F0502020204030204" pitchFamily="34" charset="0"/>
                <a:cs typeface="Calibri" panose="020F0502020204030204" pitchFamily="34" charset="0"/>
              </a:rPr>
              <a:t>We typically have a RNCM attend the visit to be the eyes and ears in case anything is questioned. They do not participate in the visits itself or need to do anything. No coaching the HHA is allowed. But this also might make the HHA feel more relaxed if familiar face is there for support.</a:t>
            </a:r>
          </a:p>
          <a:p>
            <a:endParaRPr lang="en-US" dirty="0"/>
          </a:p>
        </p:txBody>
      </p:sp>
      <p:pic>
        <p:nvPicPr>
          <p:cNvPr id="6" name="Picture 5">
            <a:extLst>
              <a:ext uri="{FF2B5EF4-FFF2-40B4-BE49-F238E27FC236}">
                <a16:creationId xmlns:a16="http://schemas.microsoft.com/office/drawing/2014/main" id="{FC6FFE43-5288-6B8A-3B59-5A56B7E03A0F}"/>
              </a:ext>
            </a:extLst>
          </p:cNvPr>
          <p:cNvPicPr>
            <a:picLocks noChangeAspect="1"/>
          </p:cNvPicPr>
          <p:nvPr/>
        </p:nvPicPr>
        <p:blipFill>
          <a:blip r:embed="rId2"/>
          <a:stretch>
            <a:fillRect/>
          </a:stretch>
        </p:blipFill>
        <p:spPr>
          <a:xfrm>
            <a:off x="7360238" y="304373"/>
            <a:ext cx="3874944" cy="3916453"/>
          </a:xfrm>
          <a:prstGeom prst="rect">
            <a:avLst/>
          </a:prstGeom>
        </p:spPr>
      </p:pic>
    </p:spTree>
    <p:extLst>
      <p:ext uri="{BB962C8B-B14F-4D97-AF65-F5344CB8AC3E}">
        <p14:creationId xmlns:p14="http://schemas.microsoft.com/office/powerpoint/2010/main" val="3878461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4081DB-1923-4878-AB15-AD54F35A1DC7}"/>
              </a:ext>
            </a:extLst>
          </p:cNvPr>
          <p:cNvSpPr>
            <a:spLocks noGrp="1"/>
          </p:cNvSpPr>
          <p:nvPr>
            <p:ph type="title"/>
          </p:nvPr>
        </p:nvSpPr>
        <p:spPr/>
        <p:txBody>
          <a:bodyPr/>
          <a:lstStyle/>
          <a:p>
            <a:r>
              <a:rPr lang="en-US" dirty="0"/>
              <a:t>Questions/Concerns</a:t>
            </a:r>
          </a:p>
        </p:txBody>
      </p:sp>
    </p:spTree>
    <p:extLst>
      <p:ext uri="{BB962C8B-B14F-4D97-AF65-F5344CB8AC3E}">
        <p14:creationId xmlns:p14="http://schemas.microsoft.com/office/powerpoint/2010/main" val="798203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6F36CB81-A037-44A8-88EB-C0C0F17FD4B1}">
  <ds:schemaRefs>
    <ds:schemaRef ds:uri="http://schemas.microsoft.com/sharepoint/v3/contenttype/forms"/>
  </ds:schemaRefs>
</ds:datastoreItem>
</file>

<file path=customXml/itemProps2.xml><?xml version="1.0" encoding="utf-8"?>
<ds:datastoreItem xmlns:ds="http://schemas.openxmlformats.org/officeDocument/2006/customXml" ds:itemID="{2C1AA24C-4CA6-40FF-8947-DA1F6F4745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FF477C-132F-44F8-8C56-EBFF95FAF97B}">
  <ds:schemaRefs>
    <ds:schemaRef ds:uri="230e9df3-be65-4c73-a93b-d1236ebd677e"/>
    <ds:schemaRef ds:uri="71af3243-3dd4-4a8d-8c0d-dd76da1f02a5"/>
    <ds:schemaRef ds:uri="http://schemas.microsoft.com/sharepoint/v3"/>
    <ds:schemaRef ds:uri="http://www.w3.org/XML/1998/namespace"/>
    <ds:schemaRef ds:uri="http://purl.org/dc/elements/1.1/"/>
    <ds:schemaRef ds:uri="http://schemas.microsoft.com/office/2006/metadata/properties"/>
    <ds:schemaRef ds:uri="http://schemas.microsoft.com/office/infopath/2007/PartnerControls"/>
    <ds:schemaRef ds:uri="16c05727-aa75-4e4a-9b5f-8a80a1165891"/>
    <ds:schemaRef ds:uri="http://schemas.microsoft.com/office/2006/documentManagement/types"/>
    <ds:schemaRef ds:uri="http://purl.org/dc/terms/"/>
    <ds:schemaRef ds:uri="http://schemas.openxmlformats.org/package/2006/metadata/core-properties"/>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TM03457510[[fn=Savon]]</Template>
  <TotalTime>2020</TotalTime>
  <Words>898</Words>
  <Application>Microsoft Office PowerPoint</Application>
  <PresentationFormat>Widescreen</PresentationFormat>
  <Paragraphs>96</Paragraphs>
  <Slides>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Century Gothic</vt:lpstr>
      <vt:lpstr>Garamond</vt:lpstr>
      <vt:lpstr>Wingdings</vt:lpstr>
      <vt:lpstr>Wingdings 2</vt:lpstr>
      <vt:lpstr>Savon</vt:lpstr>
      <vt:lpstr>State Survey Readiness </vt:lpstr>
      <vt:lpstr>      </vt:lpstr>
      <vt:lpstr>      </vt:lpstr>
      <vt:lpstr>PowerPoint Presentation</vt:lpstr>
      <vt:lpstr>They will give you a state survey sign to hang on door. Scan this to all offices on the license.   Notify internal staff not present, that a surveyor is present in the office.   Notify external staff that state may be calling. Have them please answer the calls and answer any questions honestly. If they are not sure of an answer, they can say, they are unsure but knows how to find out that answer. </vt:lpstr>
      <vt:lpstr>VISITS</vt:lpstr>
      <vt:lpstr>Questions/Concerns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LYDIA GADD</dc:creator>
  <cp:lastModifiedBy>Mindy Bundy</cp:lastModifiedBy>
  <cp:revision>3</cp:revision>
  <dcterms:created xsi:type="dcterms:W3CDTF">2025-01-24T14:30:47Z</dcterms:created>
  <dcterms:modified xsi:type="dcterms:W3CDTF">2025-04-09T18:16:19Z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6d5d322d-32bf-4bf5-b158-5f4f2387fdee_Enabled">
    <vt:lpwstr>true</vt:lpwstr>
  </property>
  <property fmtid="{D5CDD505-2E9C-101B-9397-08002B2CF9AE}" pid="5" name="MSIP_Label_6d5d322d-32bf-4bf5-b158-5f4f2387fdee_SetDate">
    <vt:lpwstr>2025-01-24T15:57:52Z</vt:lpwstr>
  </property>
  <property fmtid="{D5CDD505-2E9C-101B-9397-08002B2CF9AE}" pid="6" name="MSIP_Label_6d5d322d-32bf-4bf5-b158-5f4f2387fdee_Method">
    <vt:lpwstr>Standard</vt:lpwstr>
  </property>
  <property fmtid="{D5CDD505-2E9C-101B-9397-08002B2CF9AE}" pid="7" name="MSIP_Label_6d5d322d-32bf-4bf5-b158-5f4f2387fdee_Name">
    <vt:lpwstr>defa4170-0d19-0005-0004-bc88714345d2</vt:lpwstr>
  </property>
  <property fmtid="{D5CDD505-2E9C-101B-9397-08002B2CF9AE}" pid="8" name="MSIP_Label_6d5d322d-32bf-4bf5-b158-5f4f2387fdee_SiteId">
    <vt:lpwstr>2d9be6dc-3da9-4996-9537-6be529fe28d6</vt:lpwstr>
  </property>
  <property fmtid="{D5CDD505-2E9C-101B-9397-08002B2CF9AE}" pid="9" name="MSIP_Label_6d5d322d-32bf-4bf5-b158-5f4f2387fdee_ActionId">
    <vt:lpwstr>a92217ca-0f82-47bc-83ce-c37a8e21fae5</vt:lpwstr>
  </property>
  <property fmtid="{D5CDD505-2E9C-101B-9397-08002B2CF9AE}" pid="10" name="MSIP_Label_6d5d322d-32bf-4bf5-b158-5f4f2387fdee_ContentBits">
    <vt:lpwstr>0</vt:lpwstr>
  </property>
</Properties>
</file>