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86DA3036.xml" ContentType="application/vnd.ms-powerpoint.comments+xml"/>
  <Override PartName="/ppt/notesSlides/notesSlide7.xml" ContentType="application/vnd.openxmlformats-officedocument.presentationml.notesSlide+xml"/>
  <Override PartName="/ppt/comments/modernComment_124_E097A58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5_774AEAA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8_527D1172.xml" ContentType="application/vnd.ms-powerpoint.comment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712" r:id="rId6"/>
    <p:sldMasterId id="2147483772" r:id="rId7"/>
    <p:sldMasterId id="2147483887" r:id="rId8"/>
  </p:sldMasterIdLst>
  <p:notesMasterIdLst>
    <p:notesMasterId r:id="rId24"/>
  </p:notesMasterIdLst>
  <p:sldIdLst>
    <p:sldId id="276" r:id="rId9"/>
    <p:sldId id="279" r:id="rId10"/>
    <p:sldId id="289" r:id="rId11"/>
    <p:sldId id="284" r:id="rId12"/>
    <p:sldId id="294" r:id="rId13"/>
    <p:sldId id="288" r:id="rId14"/>
    <p:sldId id="292" r:id="rId15"/>
    <p:sldId id="287" r:id="rId16"/>
    <p:sldId id="293" r:id="rId17"/>
    <p:sldId id="286" r:id="rId18"/>
    <p:sldId id="290" r:id="rId19"/>
    <p:sldId id="285" r:id="rId20"/>
    <p:sldId id="291" r:id="rId21"/>
    <p:sldId id="280" r:id="rId22"/>
    <p:sldId id="281" r:id="rId23"/>
  </p:sldIdLst>
  <p:sldSz cx="6858000" cy="9601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74903-5BEF-C8C1-D3B2-F1B14F046694}" name="Sharlene Hall" initials="SH" userId="S::shhall@helpathome.com::b77bfa25-6cc9-49e4-a9c6-58c918197fd5" providerId="AD"/>
  <p188:author id="{07D13415-F33A-D68E-2341-E328A7640CB7}" name="Hillary Darragh" initials="HD" userId="S::hdarragh@helpathome.com::fe5014e2-f27f-4ab4-bbbf-094d92728f78" providerId="AD"/>
  <p188:author id="{D8DBA635-D269-B0C0-E17B-6AB77E04E651}" name="Jake Ruetz" initials="JR" userId="S::jruetz@westmonroepartners.com::690b12f2-43fe-422b-9024-79096129b79f" providerId="AD"/>
  <p188:author id="{0F34D936-1A7C-45C6-FF18-064E21B7CCA2}" name="Katie Huxley" initials="KH" userId="S::khuxley@westmonroepartners.com::58a1f3a6-9ba2-4bb5-87a5-99212afdc393" providerId="AD"/>
  <p188:author id="{761E2459-77B3-9069-B9A9-C6827FEEE838}" name="Melissa Rankinen" initials="MR" userId="S::mrankinen@helpathome.com::d72a84aa-d12a-4f71-b0b8-b26e60f7f4d3" providerId="AD"/>
  <p188:author id="{CB0FF55D-0BA1-DBD4-2E50-A4A45C12D669}" name="Caroline Garand" initials="CG" userId="S::cgarand@helpathome.com::b9c42df1-9a38-4da7-bc0b-fe07c0e9062c" providerId="AD"/>
  <p188:author id="{A11BA567-C746-527C-FC6F-3857DE27077B}" name="Hannah Roark" initials="HR" userId="S::hroark@helpathome.com::6eba368d-0872-4692-a6c3-c66b89c3939f" providerId="AD"/>
  <p188:author id="{0CA5BA6D-3EFC-E081-E537-08A376FAEC77}" name="Mindy Au" initials="MA" userId="S::mau@helpathome.com::57dc90e5-d083-4302-ad9b-de24cf83e56d" providerId="AD"/>
  <p188:author id="{B8780686-23F8-BCA0-069D-EB77E59F1264}" name="Megan Lueders" initials="ML" userId="S::mlueders@helpathome.com::59b88f6d-325d-4648-b468-2e48bc7cb7da" providerId="AD"/>
  <p188:author id="{99916198-4A28-645D-7A0C-C0AD4D9C4263}" name="TYLER QUILLIN" initials="TQ" userId="S::tquillin@helpathome.com::4ba4016d-4640-4905-bc37-b844202ece54" providerId="AD"/>
  <p188:author id="{7C9BDB9F-B366-9036-8118-4276838C409B}" name="Kelsey Braak" initials="KB" userId="S::kbraak@westmonroepartners.com::2426fae8-cac4-4aa6-932e-0402376a194b" providerId="AD"/>
  <p188:author id="{E03E5FA9-4167-9DBB-267C-3992B050C8A9}" name="Coumba Kebe" initials="CK" userId="S::ckebe@helpathome.com::99ee8039-7985-4af1-b821-08c6486428c5" providerId="AD"/>
  <p188:author id="{021B9DAC-AB89-88A2-8A36-ADAEC7D5B0C7}" name="Lauren Keller" initials="LK" userId="S::lkeller@helpathome.com::4515ddbe-d17d-4b48-bafb-1c4e03778b15" providerId="AD"/>
  <p188:author id="{F2DD79B9-D109-8307-BE0A-5DFE5DBCB04E}" name="Christian Kerr" initials="CK" userId="S::ckerr@helpathome.com::4ffa99e1-ccad-4f45-bbda-b4c066d42526" providerId="AD"/>
  <p188:author id="{B65E57CB-1332-23FD-B6C4-15F336514AE4}" name="Jake Ruetz" initials="JR" userId="S::jruetz_westmonroe.com#ext#@cjinhelpathome324.onmicrosoft.com::326c548b-22e0-43af-adaf-868ef497a1c4" providerId="AD"/>
  <p188:author id="{3ADE0ED9-A709-D466-7A24-DDEBA36DFFB3}" name="Katherynne Dowman" initials="KD" userId="S::kdowman@helpathome.com::a3eade8a-32da-4a72-9feb-8e2c81114ae7" providerId="AD"/>
  <p188:author id="{27C539EB-FA03-67DF-8206-FBBDD5330B87}" name="Sharlene Hall" initials="SH" userId="Sharlene 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DED"/>
    <a:srgbClr val="EEE9E4"/>
    <a:srgbClr val="F0F3F6"/>
    <a:srgbClr val="BC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4A5B3-13BB-4E66-8A1C-C4026CD020DC}" v="73" dt="2025-02-06T22:05:14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18_527D11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4F2026-7B84-4ADF-86C9-76072DEC806D}" authorId="{99916198-4A28-645D-7A0C-C0AD4D9C4263}" created="2025-01-03T17:11:41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3928178" sldId="280"/>
      <ac:grpSpMk id="15" creationId="{DA452558-951C-5150-3C66-C086C3CDE8C7}"/>
    </ac:deMkLst>
    <p188:replyLst>
      <p188:reply id="{EFABCBF3-E2C4-4828-A8E8-112F6263EA2D}" authorId="{99916198-4A28-645D-7A0C-C0AD4D9C4263}" created="2025-01-03T21:39:26.022">
        <p188:txBody>
          <a:bodyPr/>
          <a:lstStyle/>
          <a:p>
            <a:r>
              <a:rPr lang="en-US"/>
              <a:t>Completed</a:t>
            </a:r>
          </a:p>
        </p188:txBody>
      </p188:reply>
    </p188:replyLst>
    <p188:txBody>
      <a:bodyPr/>
      <a:lstStyle/>
      <a:p>
        <a:r>
          <a:rPr lang="en-US"/>
          <a:t>Need updated screenshot</a:t>
        </a:r>
      </a:p>
    </p188:txBody>
  </p188:cm>
</p188:cmLst>
</file>

<file path=ppt/comments/modernComment_120_86DA3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EF290-5710-4D46-882D-B8D9AE5B73AF}" authorId="{99916198-4A28-645D-7A0C-C0AD4D9C4263}" created="2025-01-03T17:12:57.553">
    <pc:sldMkLst xmlns:pc="http://schemas.microsoft.com/office/powerpoint/2013/main/command">
      <pc:docMk/>
      <pc:sldMk cId="2262446134" sldId="288"/>
    </pc:sldMkLst>
    <p188:replyLst>
      <p188:reply id="{7F7676A6-DFFE-4729-8893-1BD98817DC8A}" authorId="{99916198-4A28-645D-7A0C-C0AD4D9C4263}" created="2025-01-03T22:21:05.71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updated phone template screenshots</a:t>
        </a:r>
      </a:p>
    </p188:txBody>
  </p188:cm>
  <p188:cm id="{56BBC3B0-4B05-42E1-8DE6-139BDDE3A1A8}" authorId="{99916198-4A28-645D-7A0C-C0AD4D9C4263}" created="2025-01-03T17:13:25.617">
    <pc:sldMkLst xmlns:pc="http://schemas.microsoft.com/office/powerpoint/2013/main/command">
      <pc:docMk/>
      <pc:sldMk cId="2262446134" sldId="288"/>
    </pc:sldMkLst>
    <p188:replyLst>
      <p188:reply id="{BB0242C3-57B8-4039-858A-7C0A6EF220E0}" authorId="{99916198-4A28-645D-7A0C-C0AD4D9C4263}" created="2025-01-03T22:21:09.738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Update 2nd pic only, use explanation about where personal and shift preferences are. </a:t>
        </a:r>
      </a:p>
    </p188:txBody>
  </p188:cm>
</p188:cmLst>
</file>

<file path=ppt/comments/modernComment_124_E097A5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16030-DA65-4694-BF43-0C0915155E29}" authorId="{99916198-4A28-645D-7A0C-C0AD4D9C4263}" created="2025-01-03T17:12:37.837">
    <pc:sldMkLst xmlns:pc="http://schemas.microsoft.com/office/powerpoint/2013/main/command">
      <pc:docMk/>
      <pc:sldMk cId="3768034694" sldId="292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comments/modernComment_125_774AEA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344564-ACE9-4589-B2FB-65B1B17F5E3C}" authorId="{99916198-4A28-645D-7A0C-C0AD4D9C4263}" created="2025-01-03T17:12:18.655">
    <pc:sldMkLst xmlns:pc="http://schemas.microsoft.com/office/powerpoint/2013/main/command">
      <pc:docMk/>
      <pc:sldMk cId="2001398443" sldId="293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6BF4-6FCE-411F-85ED-B93985CEF5F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C4AE-7DE5-44D8-B6C4-7B5DC697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branch, shift,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branch, shift,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BC5E-08A4-E608-DC0D-0808E7E7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4F72F-8F8B-1D92-72A4-8D1F1C35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A81BD-B137-3C4A-9F1B-E98E3F1C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5E6D-3E47-B904-17E9-8F0A6E42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of print, download,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07BD-CEA6-FDFD-27B9-FA9A6D07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12CB8-14A5-7185-7C2D-4356F5E5D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25AB-66A3-BF64-AA0B-E427FED03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screenshot of print, download,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CCDF-B305-CBF0-2402-8026748E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money- $250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1E72-D840-84E2-DF70-FC4FD91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FBE5-49EA-89FE-B0EA-CE848E91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90168-C528-A52A-A922-0A0A2334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Fix money- $250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D407-605C-CE9D-FFD2-7FB2BE16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18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18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8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" y="54434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2" y="1053280"/>
            <a:ext cx="2820607" cy="1437701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1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5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7122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4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444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681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15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7815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14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357737"/>
            <a:ext cx="5922819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432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603966"/>
            <a:ext cx="5922819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362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7" name="SECTIONHEADER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3429003" y="1321578"/>
            <a:ext cx="2961409" cy="214614"/>
          </a:xfrm>
          <a:prstGeom prst="rect">
            <a:avLst/>
          </a:prstGeom>
        </p:spPr>
        <p:txBody>
          <a:bodyPr wrap="none" lIns="0" tIns="36576" rIns="0" bIns="0"/>
          <a:lstStyle>
            <a:lvl1pPr algn="r">
              <a:buNone/>
              <a:defRPr sz="77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Section Header (used to create Tab Pages and Table of Contents)</a:t>
            </a:r>
          </a:p>
        </p:txBody>
      </p:sp>
      <p:sp>
        <p:nvSpPr>
          <p:cNvPr id="5" name="CONTENT_BODY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467592" y="2067089"/>
            <a:ext cx="5922819" cy="6212541"/>
          </a:xfrm>
          <a:prstGeom prst="rect">
            <a:avLst/>
          </a:prstGeom>
        </p:spPr>
        <p:txBody>
          <a:bodyPr lIns="0" rIns="18288"/>
          <a:lstStyle/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NOTE"/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67592" y="8674023"/>
            <a:ext cx="5922819" cy="410959"/>
          </a:xfrm>
          <a:prstGeom prst="rect">
            <a:avLst/>
          </a:prstGeom>
        </p:spPr>
        <p:txBody>
          <a:bodyPr lIns="0" tIns="18288" rIns="18288" bIns="18288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78" i="1">
                <a:solidFill>
                  <a:schemeClr val="tx1"/>
                </a:solidFill>
              </a:defRPr>
            </a:lvl1pPr>
            <a:lvl2pPr marL="0" indent="16834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778" i="1">
                <a:solidFill>
                  <a:schemeClr val="tx1"/>
                </a:solidFill>
              </a:defRPr>
            </a:lvl2pPr>
            <a:lvl3pPr marL="444795" indent="-222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arenR"/>
              <a:defRPr sz="778" i="1">
                <a:solidFill>
                  <a:schemeClr val="tx1"/>
                </a:solidFill>
              </a:defRPr>
            </a:lvl3pPr>
            <a:lvl4pPr marL="66874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None/>
              <a:defRPr sz="778">
                <a:solidFill>
                  <a:schemeClr val="tx1"/>
                </a:solidFill>
              </a:defRPr>
            </a:lvl4pPr>
            <a:lvl5pPr marL="1223191" indent="-33359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 sz="77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________________________</a:t>
            </a:r>
          </a:p>
          <a:p>
            <a:pPr lvl="0"/>
            <a:r>
              <a:rPr lang="en-US"/>
              <a:t>Source:</a:t>
            </a:r>
          </a:p>
          <a:p>
            <a:pPr lvl="1"/>
            <a:r>
              <a:rPr lang="en-US"/>
              <a:t>Footnotes</a:t>
            </a:r>
          </a:p>
        </p:txBody>
      </p:sp>
      <p:sp>
        <p:nvSpPr>
          <p:cNvPr id="8" name="PAGENUMBER">
            <a:extLst>
              <a:ext uri="{FF2B5EF4-FFF2-40B4-BE49-F238E27FC236}">
                <a16:creationId xmlns:a16="http://schemas.microsoft.com/office/drawing/2014/main" id="{F9530200-9D55-4CD7-9136-220782A2B11D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2630978" y="8900882"/>
            <a:ext cx="1602279" cy="50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6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97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9aae3edd8_0_159"/>
          <p:cNvSpPr txBox="1">
            <a:spLocks noGrp="1"/>
          </p:cNvSpPr>
          <p:nvPr>
            <p:ph type="title"/>
          </p:nvPr>
        </p:nvSpPr>
        <p:spPr>
          <a:xfrm>
            <a:off x="293445" y="1292469"/>
            <a:ext cx="5915025" cy="12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d9aae3edd8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57" y="530975"/>
            <a:ext cx="1147397" cy="5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d9aae3edd8_0_159"/>
          <p:cNvSpPr txBox="1">
            <a:spLocks noGrp="1"/>
          </p:cNvSpPr>
          <p:nvPr>
            <p:ph type="sldNum" idx="12"/>
          </p:nvPr>
        </p:nvSpPr>
        <p:spPr>
          <a:xfrm>
            <a:off x="6417590" y="8866388"/>
            <a:ext cx="411581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isp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1449E-0F8D-4CCF-B9E3-B6BCF28C0D77}"/>
              </a:ext>
            </a:extLst>
          </p:cNvPr>
          <p:cNvSpPr/>
          <p:nvPr userDrawn="1"/>
        </p:nvSpPr>
        <p:spPr>
          <a:xfrm>
            <a:off x="0" y="0"/>
            <a:ext cx="6858000" cy="75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323" tIns="58162" rIns="116323" bIns="58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89"/>
          </a:p>
        </p:txBody>
      </p:sp>
    </p:spTree>
    <p:extLst>
      <p:ext uri="{BB962C8B-B14F-4D97-AF65-F5344CB8AC3E}">
        <p14:creationId xmlns:p14="http://schemas.microsoft.com/office/powerpoint/2010/main" val="2962012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7257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700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383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53270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5809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8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13"/>
            <a:ext cx="3504010" cy="5951186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2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8584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74"/>
            <a:ext cx="3530411" cy="6106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773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593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3" y="2106938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44969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9" y="2000258"/>
            <a:ext cx="3307783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68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2196850"/>
            <a:ext cx="3650456" cy="636867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85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1" y="2093596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4353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9706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92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23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7796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8"/>
            <a:ext cx="3504010" cy="59511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69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4363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321174"/>
            <a:ext cx="3530411" cy="610655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3120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9155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8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5233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" y="2000258"/>
            <a:ext cx="3307783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5929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50"/>
            <a:ext cx="3650456" cy="636867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672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94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8423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88847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6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0312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361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7052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19606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196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2384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633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897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5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0615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7525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7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38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 userDrawn="1"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31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9260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17DC4-A61D-4EAF-B65E-78495FD85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6DF7C-3D05-4715-9DDF-81D51EDD6D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9382-B3F0-4998-B4CA-778BC6FC1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48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61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379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" y="40718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3" y="1052897"/>
            <a:ext cx="2820606" cy="1438086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3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6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43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252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9501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3149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8055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8135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0658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098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67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42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6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344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86050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0481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119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945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26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904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1359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548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152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3771329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421857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7622" y="93878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842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75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599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3862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2438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9294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8557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199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0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2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98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33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31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50D5-3A29-4A5D-BFD3-173EBA6F32E2}"/>
              </a:ext>
            </a:extLst>
          </p:cNvPr>
          <p:cNvSpPr/>
          <p:nvPr userDrawn="1"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78D6-1931-4E12-BC49-D4D59CC21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9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93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92540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3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FE623C5D-89AF-974B-9EC7-9F9192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" y="3676014"/>
            <a:ext cx="6848908" cy="50717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F329E6-A28F-AE4E-AEBA-0778244A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5" y="717697"/>
            <a:ext cx="2085975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–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17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5819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560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9A46AC-F417-1543-BF7D-4D041660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601" y="3503198"/>
            <a:ext cx="2007482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3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7BA-851E-5A4A-9ACE-280ECF3E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4" y="3503968"/>
            <a:ext cx="200748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20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6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59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9"/>
            <a:ext cx="6242585" cy="1134237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4390-517E-9640-AC9D-8AF082242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4054F-17CD-D641-9E1B-A380C76E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4" y="1593088"/>
            <a:ext cx="2953941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C1B787-6A79-6943-A007-A6B4B3FD54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357" y="1593090"/>
            <a:ext cx="2937936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9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008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253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8431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4083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5638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0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34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1325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460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935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195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21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915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0595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2148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72886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93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5142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670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75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6373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0874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1948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1950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68681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46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7578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7185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1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558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8310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1314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44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90665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383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ags" Target="../tags/tag14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tags" Target="../tags/tag1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ags" Target="../tags/tag1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16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ags" Target="../tags/tag14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tags" Target="../tags/tag146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4.xml"/><Relationship Id="rId56" Type="http://schemas.openxmlformats.org/officeDocument/2006/relationships/image" Target="../media/image28.emf"/><Relationship Id="rId8" Type="http://schemas.openxmlformats.org/officeDocument/2006/relationships/slideLayout" Target="../slideLayouts/slideLayout74.xml"/><Relationship Id="rId51" Type="http://schemas.openxmlformats.org/officeDocument/2006/relationships/tags" Target="../tags/tag14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tags" Target="../tags/tag14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tags" Target="../tags/tag142.xml"/><Relationship Id="rId57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tags" Target="../tags/tag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tags" Target="../tags/tag277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tags" Target="../tags/tag28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tags" Target="../tags/tag279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21.xml"/><Relationship Id="rId51" Type="http://schemas.openxmlformats.org/officeDocument/2006/relationships/tags" Target="../tags/tag278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tags" Target="../tags/tag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7592" y="282390"/>
            <a:ext cx="5922819" cy="124469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C08-6FBC-814C-8823-60D66549F220}"/>
              </a:ext>
            </a:extLst>
          </p:cNvPr>
          <p:cNvSpPr/>
          <p:nvPr/>
        </p:nvSpPr>
        <p:spPr>
          <a:xfrm>
            <a:off x="0" y="8925336"/>
            <a:ext cx="6858000" cy="675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4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E09D8-A5DD-6D45-9BE5-7A5FAD282BD0}"/>
              </a:ext>
            </a:extLst>
          </p:cNvPr>
          <p:cNvCxnSpPr/>
          <p:nvPr/>
        </p:nvCxnSpPr>
        <p:spPr>
          <a:xfrm>
            <a:off x="0" y="8769096"/>
            <a:ext cx="6858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29112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27" r:id="rId7"/>
  </p:sldLayoutIdLst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84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84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53" r:id="rId46"/>
    <p:sldLayoutId id="2147483724" r:id="rId47"/>
    <p:sldLayoutId id="2147483728" r:id="rId48"/>
    <p:sldLayoutId id="2147483986" r:id="rId49"/>
    <p:sldLayoutId id="2147483988" r:id="rId50"/>
    <p:sldLayoutId id="2147483726" r:id="rId51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11180"/>
            <a:ext cx="591502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555875"/>
            <a:ext cx="5915025" cy="609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898899"/>
            <a:ext cx="15430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898899"/>
            <a:ext cx="23145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Help at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5EC52-0876-A44D-879F-5575DC2F2A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71D5B-4680-BD44-AC44-0749773C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ED991-8C1F-3F48-BC94-36BB6871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5255" y="9052184"/>
            <a:ext cx="1543050" cy="511175"/>
          </a:xfrm>
          <a:prstGeom prst="rect">
            <a:avLst/>
          </a:prstGeom>
        </p:spPr>
        <p:txBody>
          <a:bodyPr/>
          <a:lstStyle>
            <a:lvl1pPr algn="r">
              <a:defRPr sz="117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81780-0424-4C75-824C-A9240933BEB7}"/>
              </a:ext>
            </a:extLst>
          </p:cNvPr>
          <p:cNvSpPr/>
          <p:nvPr userDrawn="1"/>
        </p:nvSpPr>
        <p:spPr>
          <a:xfrm>
            <a:off x="0" y="0"/>
            <a:ext cx="6858000" cy="1166368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87"/>
          </a:p>
        </p:txBody>
      </p:sp>
    </p:spTree>
    <p:extLst>
      <p:ext uri="{BB962C8B-B14F-4D97-AF65-F5344CB8AC3E}">
        <p14:creationId xmlns:p14="http://schemas.microsoft.com/office/powerpoint/2010/main" val="11402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</p:sldLayoutIdLst>
  <p:hf hdr="0" dt="0"/>
  <p:txStyles>
    <p:titleStyle>
      <a:lvl1pPr algn="l" defTabSz="100812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7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4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6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7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82B8AD-EEC8-4136-B66D-203D13333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894" y="2223"/>
          <a:ext cx="894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95" imgH="394" progId="TCLayout.ActiveDocument.1">
                  <p:embed/>
                </p:oleObj>
              </mc:Choice>
              <mc:Fallback>
                <p:oleObj name="think-cell Slide" r:id="rId5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82B8AD-EEC8-4136-B66D-203D13333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94" y="2223"/>
                        <a:ext cx="894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RACKINGCODE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565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9" r:id="rId46"/>
    <p:sldLayoutId id="2147483886" r:id="rId47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467592" y="282393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5685907" y="203328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675909" y="8754043"/>
            <a:ext cx="1714500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6604086" y="9148568"/>
            <a:ext cx="253914" cy="361210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1357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30" r:id="rId43"/>
    <p:sldLayoutId id="2147483931" r:id="rId44"/>
    <p:sldLayoutId id="2147483932" r:id="rId45"/>
    <p:sldLayoutId id="2147483933" r:id="rId46"/>
    <p:sldLayoutId id="2147483937" r:id="rId47"/>
  </p:sldLayoutIdLst>
  <p:hf hdr="0" ftr="0" dt="0"/>
  <p:txStyles>
    <p:titleStyle>
      <a:lvl1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84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70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55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41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394" indent="-222394" algn="l" defTabSz="991501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84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80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27" indent="-21930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61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42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58" indent="-216215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41" indent="-225483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34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84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7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55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41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27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12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498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283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28" userDrawn="1">
          <p15:clr>
            <a:srgbClr val="F26B43"/>
          </p15:clr>
        </p15:guide>
        <p15:guide id="2" pos="2376" userDrawn="1">
          <p15:clr>
            <a:srgbClr val="F26B43"/>
          </p15:clr>
        </p15:guide>
        <p15:guide id="4" pos="324" userDrawn="1">
          <p15:clr>
            <a:srgbClr val="F26B43"/>
          </p15:clr>
        </p15:guide>
        <p15:guide id="5" orient="horz" pos="1523" userDrawn="1">
          <p15:clr>
            <a:srgbClr val="F26B43"/>
          </p15:clr>
        </p15:guide>
        <p15:guide id="6" orient="horz" pos="1971" userDrawn="1">
          <p15:clr>
            <a:srgbClr val="F26B43"/>
          </p15:clr>
        </p15:guide>
        <p15:guide id="7" orient="horz" pos="7885" userDrawn="1">
          <p15:clr>
            <a:srgbClr val="F26B43"/>
          </p15:clr>
        </p15:guide>
        <p15:guide id="8" orient="horz" pos="8243" userDrawn="1">
          <p15:clr>
            <a:srgbClr val="F26B43"/>
          </p15:clr>
        </p15:guide>
        <p15:guide id="9" orient="horz" pos="8602" userDrawn="1">
          <p15:clr>
            <a:srgbClr val="F26B43"/>
          </p15:clr>
        </p15:guide>
        <p15:guide id="10" pos="5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18/10/relationships/comments" Target="../comments/modernComment_118_527D1172.xml"/><Relationship Id="rId7" Type="http://schemas.openxmlformats.org/officeDocument/2006/relationships/image" Target="../media/image3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8.jpeg"/><Relationship Id="rId11" Type="http://schemas.openxmlformats.org/officeDocument/2006/relationships/image" Target="../media/image85.png"/><Relationship Id="rId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helpathome.com/hc/en-us/sections/24187486993687-Caregiver-Connect" TargetMode="External"/><Relationship Id="rId3" Type="http://schemas.openxmlformats.org/officeDocument/2006/relationships/image" Target="../media/image87.jpeg"/><Relationship Id="rId7" Type="http://schemas.openxmlformats.org/officeDocument/2006/relationships/hyperlink" Target="https://play.google.com/store/apps/details?id=com.helpathome.caregi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s://apps.apple.com/us/app/help-at-home-caregiver/id6497407914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hyperlink" Target="https://support.helpathome.com/hc/en-us/articles/24626994924055-Caregiver-Connect-Training-Vide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11" Type="http://schemas.openxmlformats.org/officeDocument/2006/relationships/hyperlink" Target="https://play.google.com/store/apps/details?id=com.helpathome.caregiver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s://apps.apple.com/us/app/help-at-home-caregiver/id6497407914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2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27.sv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18/10/relationships/comments" Target="../comments/modernComment_120_86DA3036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6.pn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18/10/relationships/comments" Target="../comments/modernComment_124_E097A586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9.png"/><Relationship Id="rId5" Type="http://schemas.openxmlformats.org/officeDocument/2006/relationships/image" Target="../media/image55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18/10/relationships/comments" Target="../comments/modernComment_125_774AEAAB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38.jpe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4D1707-E5D6-B9CE-69E4-AC09D514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180" y="8247433"/>
            <a:ext cx="2073640" cy="10769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53405CE-26C8-B6F1-8DC8-C135D195E898}"/>
              </a:ext>
            </a:extLst>
          </p:cNvPr>
          <p:cNvSpPr txBox="1">
            <a:spLocks/>
          </p:cNvSpPr>
          <p:nvPr/>
        </p:nvSpPr>
        <p:spPr>
          <a:xfrm>
            <a:off x="535874" y="5561004"/>
            <a:ext cx="5777319" cy="1890121"/>
          </a:xfrm>
        </p:spPr>
        <p:txBody>
          <a:bodyPr lIns="91440" tIns="45720" rIns="91440" bIns="45720" anchor="ctr" anchorCtr="0">
            <a:noAutofit/>
          </a:bodyPr>
          <a:lstStyle>
            <a:lvl1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784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9570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4355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9141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Мобильное приложение </a:t>
            </a:r>
          </a:p>
          <a:p>
            <a:pPr algn="ctr"/>
            <a:r>
              <a:rPr lang="ru-RU" sz="1800" b="1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Help at Home Caregiver Connect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предоставит </a:t>
            </a:r>
            <a:r>
              <a:rPr lang="ru-RU" sz="1800" dirty="0">
                <a:solidFill>
                  <a:srgbClr val="000000"/>
                </a:solidFill>
                <a:latin typeface="Fira Sans" panose="020B0503050000020004" pitchFamily="34" charset="0"/>
              </a:rPr>
              <a:t>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ам более удобный доступ к ресурсам и поддержке, которые Вам нужны, позволяя сосредоточиться на уходе за Вашими клиентами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!</a:t>
            </a:r>
            <a:endParaRPr lang="en-US" sz="18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en-US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en-US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ru-RU" sz="1800" b="1" i="1" kern="0" dirty="0">
                <a:solidFill>
                  <a:schemeClr val="accent5"/>
                </a:solidFill>
                <a:latin typeface="Fira Sans"/>
                <a:cs typeface="Calibri"/>
              </a:rPr>
              <a:t>Скачайте и зарегистрируйтесь уже сегодня!</a:t>
            </a:r>
            <a:endParaRPr lang="en-US" sz="1800" b="1" i="1" kern="0" dirty="0">
              <a:solidFill>
                <a:schemeClr val="accent5"/>
              </a:solidFill>
              <a:latin typeface="Fira Sans"/>
              <a:cs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BA6D2-CC75-DBBB-561A-9867DF2A4148}"/>
              </a:ext>
            </a:extLst>
          </p:cNvPr>
          <p:cNvGrpSpPr/>
          <p:nvPr/>
        </p:nvGrpSpPr>
        <p:grpSpPr>
          <a:xfrm>
            <a:off x="-545911" y="-2912073"/>
            <a:ext cx="7874758" cy="7825656"/>
            <a:chOff x="-545910" y="-3466531"/>
            <a:chExt cx="7874758" cy="7825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29DBDA-B405-E688-91D0-EF616A70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r="8437" b="18094"/>
            <a:stretch/>
          </p:blipFill>
          <p:spPr>
            <a:xfrm>
              <a:off x="-409873" y="-617300"/>
              <a:ext cx="7602684" cy="4976425"/>
            </a:xfrm>
            <a:custGeom>
              <a:avLst/>
              <a:gdLst>
                <a:gd name="connsiteX0" fmla="*/ 12417 w 7602684"/>
                <a:gd name="connsiteY0" fmla="*/ 0 h 4976425"/>
                <a:gd name="connsiteX1" fmla="*/ 7590267 w 7602684"/>
                <a:gd name="connsiteY1" fmla="*/ 0 h 4976425"/>
                <a:gd name="connsiteX2" fmla="*/ 7602684 w 7602684"/>
                <a:gd name="connsiteY2" fmla="*/ 43453 h 4976425"/>
                <a:gd name="connsiteX3" fmla="*/ 7602684 w 7602684"/>
                <a:gd name="connsiteY3" fmla="*/ 2083741 h 4976425"/>
                <a:gd name="connsiteX4" fmla="*/ 7561704 w 7602684"/>
                <a:gd name="connsiteY4" fmla="*/ 2227152 h 4976425"/>
                <a:gd name="connsiteX5" fmla="*/ 3801342 w 7602684"/>
                <a:gd name="connsiteY5" fmla="*/ 4976425 h 4976425"/>
                <a:gd name="connsiteX6" fmla="*/ 40980 w 7602684"/>
                <a:gd name="connsiteY6" fmla="*/ 2227152 h 4976425"/>
                <a:gd name="connsiteX7" fmla="*/ 0 w 7602684"/>
                <a:gd name="connsiteY7" fmla="*/ 2083741 h 4976425"/>
                <a:gd name="connsiteX8" fmla="*/ 0 w 7602684"/>
                <a:gd name="connsiteY8" fmla="*/ 43454 h 49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684" h="4976425">
                  <a:moveTo>
                    <a:pt x="12417" y="0"/>
                  </a:moveTo>
                  <a:lnTo>
                    <a:pt x="7590267" y="0"/>
                  </a:lnTo>
                  <a:lnTo>
                    <a:pt x="7602684" y="43453"/>
                  </a:lnTo>
                  <a:lnTo>
                    <a:pt x="7602684" y="2083741"/>
                  </a:lnTo>
                  <a:lnTo>
                    <a:pt x="7561704" y="2227152"/>
                  </a:lnTo>
                  <a:cubicBezTo>
                    <a:pt x="7063187" y="3819942"/>
                    <a:pt x="5568167" y="4976425"/>
                    <a:pt x="3801342" y="4976425"/>
                  </a:cubicBezTo>
                  <a:cubicBezTo>
                    <a:pt x="2034517" y="4976425"/>
                    <a:pt x="539497" y="3819942"/>
                    <a:pt x="40980" y="2227152"/>
                  </a:cubicBezTo>
                  <a:lnTo>
                    <a:pt x="0" y="2083741"/>
                  </a:lnTo>
                  <a:lnTo>
                    <a:pt x="0" y="43454"/>
                  </a:lnTo>
                  <a:close/>
                </a:path>
              </a:pathLst>
            </a:custGeom>
          </p:spPr>
        </p:pic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1871011-2735-8C1D-128B-B91367272FF0}"/>
                </a:ext>
              </a:extLst>
            </p:cNvPr>
            <p:cNvSpPr/>
            <p:nvPr/>
          </p:nvSpPr>
          <p:spPr bwMode="auto">
            <a:xfrm>
              <a:off x="-545910" y="-3466531"/>
              <a:ext cx="7874758" cy="7825655"/>
            </a:xfrm>
            <a:prstGeom prst="flowChartConnector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345A60-6D84-C9C0-944C-166FA2F85432}"/>
              </a:ext>
            </a:extLst>
          </p:cNvPr>
          <p:cNvSpPr txBox="1"/>
          <p:nvPr/>
        </p:nvSpPr>
        <p:spPr>
          <a:xfrm>
            <a:off x="-209404" y="2511111"/>
            <a:ext cx="726787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Fira Sans"/>
                <a:cs typeface="Calibri Light"/>
              </a:rPr>
              <a:t>Начало работы в мобильном приложении </a:t>
            </a:r>
          </a:p>
          <a:p>
            <a:r>
              <a:rPr lang="en-US" sz="2800" i="1" dirty="0">
                <a:solidFill>
                  <a:schemeClr val="bg1"/>
                </a:solidFill>
                <a:latin typeface="Fira Sans"/>
                <a:cs typeface="Calibri Light"/>
              </a:rPr>
              <a:t>Help at Home</a:t>
            </a:r>
            <a:r>
              <a:rPr lang="en-US" sz="2800" dirty="0">
                <a:solidFill>
                  <a:schemeClr val="bg1"/>
                </a:solidFill>
                <a:latin typeface="Fira Sans"/>
                <a:cs typeface="Calibri Light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Fira Sans"/>
                <a:cs typeface="Calibri Light"/>
              </a:rPr>
              <a:t>Caregiver Connect</a:t>
            </a:r>
            <a:endParaRPr lang="en-US" sz="2800" dirty="0">
              <a:solidFill>
                <a:schemeClr val="bg1"/>
              </a:solidFill>
              <a:latin typeface="Fira Sans"/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B4EB-C812-A1FF-2FF3-1BA97A90C2B8}"/>
              </a:ext>
            </a:extLst>
          </p:cNvPr>
          <p:cNvSpPr txBox="1"/>
          <p:nvPr/>
        </p:nvSpPr>
        <p:spPr>
          <a:xfrm>
            <a:off x="100235" y="1000755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ira Sans" panose="020B0503050000020004" pitchFamily="34" charset="0"/>
              </a:rPr>
              <a:t>Руководство для помощников по уходу</a:t>
            </a:r>
            <a:endParaRPr lang="en-US" sz="40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31F64-8B52-85F6-8F94-746C7335F345}"/>
              </a:ext>
            </a:extLst>
          </p:cNvPr>
          <p:cNvSpPr txBox="1"/>
          <p:nvPr/>
        </p:nvSpPr>
        <p:spPr>
          <a:xfrm>
            <a:off x="1289017" y="4099299"/>
            <a:ext cx="420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Разработано сиделками для сиделок</a:t>
            </a:r>
            <a:endParaRPr lang="en-US" sz="16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Запрос дополнительных рабочих смен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DB5B3-D427-BA95-B87F-90558C21724F}"/>
              </a:ext>
            </a:extLst>
          </p:cNvPr>
          <p:cNvSpPr txBox="1"/>
          <p:nvPr/>
        </p:nvSpPr>
        <p:spPr>
          <a:xfrm>
            <a:off x="1768926" y="4343569"/>
            <a:ext cx="71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$250.00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A34E9-D186-2DF9-3844-95C0BF0D8A83}"/>
              </a:ext>
            </a:extLst>
          </p:cNvPr>
          <p:cNvSpPr txBox="1"/>
          <p:nvPr/>
        </p:nvSpPr>
        <p:spPr>
          <a:xfrm>
            <a:off x="1557545" y="1921627"/>
            <a:ext cx="71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8A66-E2E6-D2EB-6C99-76B5D2395D71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24944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Нажмите </a:t>
              </a:r>
              <a:r>
                <a:rPr lang="uk-UA" sz="1400" b="1" dirty="0">
                  <a:latin typeface="Fira Sans" panose="020B0503050000020004" pitchFamily="34" charset="0"/>
                </a:rPr>
                <a:t>Запросить дополнительные рабочие смены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3957120" y="6170244"/>
            <a:ext cx="1969395" cy="390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558713" y="7162061"/>
            <a:ext cx="3456588" cy="1697155"/>
            <a:chOff x="2428583" y="1522055"/>
            <a:chExt cx="2853171" cy="15554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428583" y="1737047"/>
              <a:ext cx="2670291" cy="13404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Введите Ваш </a:t>
              </a:r>
              <a:r>
                <a:rPr lang="ru-RU" sz="1400" b="1" dirty="0">
                  <a:latin typeface="Fira Sans" panose="020B0503050000020004" pitchFamily="34" charset="0"/>
                </a:rPr>
                <a:t>филиал</a:t>
              </a:r>
              <a:r>
                <a:rPr lang="ru-RU" sz="1400" dirty="0">
                  <a:latin typeface="Fira Sans" panose="020B0503050000020004" pitchFamily="34" charset="0"/>
                </a:rPr>
                <a:t>, а также </a:t>
              </a:r>
              <a:r>
                <a:rPr lang="ru-RU" sz="1400" b="1" dirty="0">
                  <a:latin typeface="Fira Sans" panose="020B0503050000020004" pitchFamily="34" charset="0"/>
                </a:rPr>
                <a:t>дни</a:t>
              </a:r>
              <a:r>
                <a:rPr lang="ru-RU" sz="1400" dirty="0">
                  <a:latin typeface="Fira Sans" panose="020B0503050000020004" pitchFamily="34" charset="0"/>
                </a:rPr>
                <a:t> и </a:t>
              </a:r>
              <a:r>
                <a:rPr lang="ru-RU" sz="1400" b="1" dirty="0">
                  <a:latin typeface="Fira Sans" panose="020B0503050000020004" pitchFamily="34" charset="0"/>
                </a:rPr>
                <a:t>время</a:t>
              </a:r>
              <a:r>
                <a:rPr lang="ru-RU" sz="1400" dirty="0">
                  <a:latin typeface="Fira Sans" panose="020B0503050000020004" pitchFamily="34" charset="0"/>
                </a:rPr>
                <a:t>, когда Вы хотите взять дополнительные часы, и 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Отправить</a:t>
              </a:r>
              <a:r>
                <a:rPr lang="ru-RU" sz="1400" dirty="0">
                  <a:latin typeface="Fira Sans" panose="020B0503050000020004" pitchFamily="34" charset="0"/>
                </a:rPr>
                <a:t>. Ваш филиал рассмотрит запрос и свяжется с Вами для дальнейших действий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915994" y="1522055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Нажмите </a:t>
              </a:r>
              <a:r>
                <a:rPr lang="uk-UA" b="1" dirty="0">
                  <a:latin typeface="Fira Sans" panose="020B0503050000020004" pitchFamily="34" charset="0"/>
                </a:rPr>
                <a:t>Просмотреть платежные ведомости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D7D65-E2AE-E127-C11A-D62FCEA9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" y="1325533"/>
            <a:ext cx="2186963" cy="44389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D3DD0-E5F7-01B5-DF82-E9D34D0A8E4D}"/>
              </a:ext>
            </a:extLst>
          </p:cNvPr>
          <p:cNvSpPr/>
          <p:nvPr/>
        </p:nvSpPr>
        <p:spPr bwMode="auto">
          <a:xfrm>
            <a:off x="558713" y="2590791"/>
            <a:ext cx="1477093" cy="2902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A2009-A006-EC9A-CE94-4601D4395C95}"/>
              </a:ext>
            </a:extLst>
          </p:cNvPr>
          <p:cNvGrpSpPr/>
          <p:nvPr/>
        </p:nvGrpSpPr>
        <p:grpSpPr>
          <a:xfrm>
            <a:off x="2104709" y="2668699"/>
            <a:ext cx="2127195" cy="4368424"/>
            <a:chOff x="8045428" y="1324839"/>
            <a:chExt cx="2190120" cy="4374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E07D70-9900-4CCA-BE86-EC525C28B384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0B2FB6-3AC8-4B1A-8F94-C502A9146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00FF7458-F47A-911F-9921-A839D6712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A7738C-8457-2E32-716F-919EBBD0A38D}"/>
                </a:ext>
              </a:extLst>
            </p:cNvPr>
            <p:cNvSpPr/>
            <p:nvPr/>
          </p:nvSpPr>
          <p:spPr bwMode="auto">
            <a:xfrm>
              <a:off x="8210526" y="3534956"/>
              <a:ext cx="1816855" cy="29924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4B5EC-0647-BFC7-FE51-7DE5914AD1F8}"/>
              </a:ext>
            </a:extLst>
          </p:cNvPr>
          <p:cNvGrpSpPr/>
          <p:nvPr/>
        </p:nvGrpSpPr>
        <p:grpSpPr>
          <a:xfrm>
            <a:off x="4078460" y="4774676"/>
            <a:ext cx="2127195" cy="4368424"/>
            <a:chOff x="9620915" y="3022278"/>
            <a:chExt cx="2127195" cy="4368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80DFE3-3F62-33F3-C84B-2E7D95DF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915" y="3022278"/>
              <a:ext cx="2127195" cy="4368424"/>
            </a:xfrm>
            <a:prstGeom prst="round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757ACF0-C4D2-B7EF-5734-A0E82E5D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213" y="3120921"/>
              <a:ext cx="1883730" cy="41476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4140476" y="8623911"/>
            <a:ext cx="190658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5118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51548"/>
            <a:ext cx="3429000" cy="63471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Сообщить об ошибке в графике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42932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Сообщить об ошибке в графике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980389" y="7096558"/>
            <a:ext cx="2997236" cy="1615435"/>
            <a:chOff x="2253419" y="1462023"/>
            <a:chExt cx="2997236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253419" y="1627444"/>
              <a:ext cx="2845456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Введите Ваше </a:t>
              </a:r>
              <a:r>
                <a:rPr lang="ru-RU" sz="1400" b="1" dirty="0">
                  <a:latin typeface="Fira Sans" panose="020B0503050000020004" pitchFamily="34" charset="0"/>
                </a:rPr>
                <a:t>расписание и укажите дни и время </a:t>
              </a:r>
              <a:r>
                <a:rPr lang="ru-RU" sz="1400" dirty="0">
                  <a:latin typeface="Fira Sans" panose="020B0503050000020004" pitchFamily="34" charset="0"/>
                </a:rPr>
                <a:t>смен, которые нужно исправить. Сотрудник филиала проверит и обновит информацию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Нажмите </a:t>
              </a:r>
              <a:r>
                <a:rPr lang="uk-UA" b="1" dirty="0">
                  <a:latin typeface="Fira Sans" panose="020B0503050000020004" pitchFamily="34" charset="0"/>
                </a:rPr>
                <a:t>Просмотреть расписание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2344288" y="4953398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DA3AF-01CF-67D8-9779-915EA5F64DB1}"/>
              </a:ext>
            </a:extLst>
          </p:cNvPr>
          <p:cNvSpPr/>
          <p:nvPr/>
        </p:nvSpPr>
        <p:spPr bwMode="auto">
          <a:xfrm>
            <a:off x="4181434" y="5702456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8E4933-7029-4D1B-3D83-217D5B10EC58}"/>
              </a:ext>
            </a:extLst>
          </p:cNvPr>
          <p:cNvSpPr/>
          <p:nvPr/>
        </p:nvSpPr>
        <p:spPr bwMode="auto">
          <a:xfrm>
            <a:off x="4181434" y="7213364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8411A-80A1-EA60-B47A-639BD572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59" y="1012026"/>
            <a:ext cx="2136426" cy="455246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211775" y="3925036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664F4D6-92A2-63E2-5845-4BBE723C40C6}"/>
              </a:ext>
            </a:extLst>
          </p:cNvPr>
          <p:cNvGrpSpPr/>
          <p:nvPr/>
        </p:nvGrpSpPr>
        <p:grpSpPr>
          <a:xfrm>
            <a:off x="2211963" y="2518430"/>
            <a:ext cx="2260788" cy="4552465"/>
            <a:chOff x="0" y="0"/>
            <a:chExt cx="3929993" cy="769499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44025F7-C2A0-92A8-29F6-C269B3990080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A43F3E79-AB97-B038-CC9C-4814F81C239E}"/>
              </a:ext>
            </a:extLst>
          </p:cNvPr>
          <p:cNvSpPr/>
          <p:nvPr/>
        </p:nvSpPr>
        <p:spPr>
          <a:xfrm>
            <a:off x="4128214" y="4591407"/>
            <a:ext cx="2344725" cy="4915726"/>
          </a:xfrm>
          <a:custGeom>
            <a:avLst/>
            <a:gdLst/>
            <a:ahLst/>
            <a:cxnLst/>
            <a:rect l="l" t="t" r="r" b="b"/>
            <a:pathLst>
              <a:path w="6038988" h="11824447">
                <a:moveTo>
                  <a:pt x="0" y="0"/>
                </a:moveTo>
                <a:lnTo>
                  <a:pt x="6038988" y="0"/>
                </a:lnTo>
                <a:lnTo>
                  <a:pt x="6038988" y="11824447"/>
                </a:lnTo>
                <a:lnTo>
                  <a:pt x="0" y="1182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EA4C2-A8DE-912C-4EB6-7E3E7B66AABF}"/>
              </a:ext>
            </a:extLst>
          </p:cNvPr>
          <p:cNvSpPr/>
          <p:nvPr/>
        </p:nvSpPr>
        <p:spPr bwMode="auto">
          <a:xfrm>
            <a:off x="2635680" y="5020475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CD86F-13F4-7F3F-CDB3-9A73414572AF}"/>
              </a:ext>
            </a:extLst>
          </p:cNvPr>
          <p:cNvSpPr/>
          <p:nvPr/>
        </p:nvSpPr>
        <p:spPr bwMode="auto">
          <a:xfrm>
            <a:off x="4181434" y="5685965"/>
            <a:ext cx="2207568" cy="6679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46124"/>
            <a:ext cx="3429000" cy="643689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Просмотр Ваших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клиентов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D6534-0BFC-C398-645B-5C66E5629F48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340683" y="2784083"/>
            <a:ext cx="2414835" cy="1365418"/>
            <a:chOff x="4260423" y="2432872"/>
            <a:chExt cx="2414835" cy="13654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450522" y="2668023"/>
              <a:ext cx="2224736" cy="11302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Посмотреть направления</a:t>
              </a:r>
              <a:r>
                <a:rPr lang="ru-RU" sz="1400" dirty="0">
                  <a:latin typeface="Fira Sans" panose="020B0503050000020004" pitchFamily="34" charset="0"/>
                </a:rPr>
                <a:t>, чтобы открыть маршрут до местоположения вашего клиента</a:t>
              </a:r>
              <a:endParaRPr lang="en-US" sz="1200" dirty="0">
                <a:latin typeface="Fira Sans" panose="020B05030500000200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260423" y="243287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039439" y="7509841"/>
            <a:ext cx="2667343" cy="1275518"/>
            <a:chOff x="2546948" y="1366319"/>
            <a:chExt cx="2667343" cy="12755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546948" y="1539231"/>
              <a:ext cx="2520577" cy="11026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Нажмите </a:t>
              </a:r>
              <a:r>
                <a:rPr lang="ru-RU" sz="1400" b="1" dirty="0">
                  <a:latin typeface="Fira Sans"/>
                  <a:cs typeface="Arial"/>
                </a:rPr>
                <a:t>Направления</a:t>
              </a:r>
              <a:r>
                <a:rPr lang="ru-RU" sz="1400" dirty="0">
                  <a:latin typeface="Fira Sans"/>
                  <a:cs typeface="Arial"/>
                </a:rPr>
                <a:t> в Apple или Google Maps, чтобы перейти к навигации по </a:t>
              </a:r>
              <a:r>
                <a:rPr lang="ru-RU" dirty="0">
                  <a:latin typeface="Fira Sans"/>
                  <a:cs typeface="Arial"/>
                </a:rPr>
                <a:t>адрессу к Вашему </a:t>
              </a:r>
              <a:r>
                <a:rPr lang="ru-RU" sz="1400" dirty="0">
                  <a:latin typeface="Fira Sans"/>
                  <a:cs typeface="Arial"/>
                </a:rPr>
                <a:t>клиенту</a:t>
              </a:r>
              <a:endParaRPr lang="en-US" sz="1400" dirty="0">
                <a:latin typeface="Fira Sans"/>
                <a:cs typeface="Arial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848531" y="136631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Посмотреть клиентов</a:t>
              </a:r>
              <a:r>
                <a:rPr lang="ru-RU" sz="1400" dirty="0">
                  <a:latin typeface="Fira Sans" panose="020B0503050000020004" pitchFamily="34" charset="0"/>
                </a:rPr>
                <a:t>, чтобы увидеть текущий список клиентов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C11AA-4BFA-D7BF-96A3-76E7BEE8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5" y="1012977"/>
            <a:ext cx="2136426" cy="455246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23A23-BED2-F918-2807-31CC6D4457D9}"/>
              </a:ext>
            </a:extLst>
          </p:cNvPr>
          <p:cNvGrpSpPr/>
          <p:nvPr/>
        </p:nvGrpSpPr>
        <p:grpSpPr>
          <a:xfrm>
            <a:off x="2023139" y="2874400"/>
            <a:ext cx="2190120" cy="4374223"/>
            <a:chOff x="7145419" y="1869582"/>
            <a:chExt cx="2190120" cy="4374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4415D-695E-1B9F-E5C0-D56B236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19" y="1869582"/>
              <a:ext cx="2190120" cy="4374223"/>
            </a:xfrm>
            <a:prstGeom prst="roundRect">
              <a:avLst/>
            </a:prstGeom>
          </p:spPr>
        </p:pic>
        <p:pic>
          <p:nvPicPr>
            <p:cNvPr id="33" name="Picture 3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6349426-E194-01B4-88B5-3467AA50F92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843" y="1940767"/>
              <a:ext cx="1945801" cy="4170784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220C12-EA36-50FE-0718-1388AF6745BC}"/>
                </a:ext>
              </a:extLst>
            </p:cNvPr>
            <p:cNvSpPr/>
            <p:nvPr/>
          </p:nvSpPr>
          <p:spPr bwMode="auto">
            <a:xfrm flipH="1">
              <a:off x="7314089" y="2982458"/>
              <a:ext cx="939451" cy="27332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A8539-C248-51A7-0896-029C6E3751B1}"/>
              </a:ext>
            </a:extLst>
          </p:cNvPr>
          <p:cNvGrpSpPr/>
          <p:nvPr/>
        </p:nvGrpSpPr>
        <p:grpSpPr>
          <a:xfrm>
            <a:off x="3734445" y="4776479"/>
            <a:ext cx="2190120" cy="4374223"/>
            <a:chOff x="7875461" y="1339848"/>
            <a:chExt cx="2190120" cy="4374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0961CD-0011-AC11-FFE7-A98C5B732BFF}"/>
                </a:ext>
              </a:extLst>
            </p:cNvPr>
            <p:cNvGrpSpPr/>
            <p:nvPr/>
          </p:nvGrpSpPr>
          <p:grpSpPr>
            <a:xfrm>
              <a:off x="7875461" y="1339848"/>
              <a:ext cx="2190120" cy="4374223"/>
              <a:chOff x="7875461" y="1339848"/>
              <a:chExt cx="2190120" cy="43742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B96576B-F51E-C4E3-8D33-7C923A484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461" y="1339848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8" name="Picture 27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8EB2CF59-4D62-C3FA-0A3D-7642B1663E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7004" y="1446246"/>
                <a:ext cx="1972573" cy="412413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A6B8C0-B14A-5357-C8B4-0ABCB86269F0}"/>
                </a:ext>
              </a:extLst>
            </p:cNvPr>
            <p:cNvSpPr/>
            <p:nvPr/>
          </p:nvSpPr>
          <p:spPr bwMode="auto">
            <a:xfrm>
              <a:off x="7953802" y="3915652"/>
              <a:ext cx="872958" cy="3067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0D5941-35A5-7AE8-484D-5867722A359A}"/>
              </a:ext>
            </a:extLst>
          </p:cNvPr>
          <p:cNvSpPr/>
          <p:nvPr/>
        </p:nvSpPr>
        <p:spPr bwMode="auto">
          <a:xfrm>
            <a:off x="197951" y="3194020"/>
            <a:ext cx="1043585" cy="1903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25385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50800" y="243945"/>
            <a:ext cx="3429000" cy="647684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Просмотр Вашего расписания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469715" y="2901608"/>
            <a:ext cx="2377890" cy="1606970"/>
            <a:chOff x="4574076" y="3143913"/>
            <a:chExt cx="2377890" cy="11390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727230" y="3296034"/>
              <a:ext cx="2224736" cy="9869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200" dirty="0">
                  <a:latin typeface="Fira Sans" panose="020B0503050000020004" pitchFamily="34" charset="0"/>
                </a:rPr>
                <a:t>Расписание на текущую неделю будет отображено. Нажмите на каждое посещение, чтобы увидеть детали расписания Вашей смены</a:t>
              </a:r>
              <a:endParaRPr lang="en-US" sz="1200" dirty="0">
                <a:latin typeface="Fira Sans" panose="020B05030500000200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574076" y="3143913"/>
              <a:ext cx="365760" cy="26087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970882" y="7338850"/>
            <a:ext cx="2840164" cy="1268877"/>
            <a:chOff x="2478391" y="1195328"/>
            <a:chExt cx="2840164" cy="12688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478391" y="1346922"/>
              <a:ext cx="2686275" cy="11172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Нажмите </a:t>
              </a:r>
              <a:r>
                <a:rPr lang="ru-RU" sz="1400" b="1" dirty="0">
                  <a:latin typeface="Fira Sans"/>
                  <a:cs typeface="Arial"/>
                </a:rPr>
                <a:t>стрелки</a:t>
              </a:r>
              <a:r>
                <a:rPr lang="ru-RU" sz="1400" dirty="0">
                  <a:latin typeface="Fira Sans"/>
                  <a:cs typeface="Arial"/>
                </a:rPr>
                <a:t> в правом верхнем углу, чтобы перейти к предыдущим или будущим визитам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52795" y="1195328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Нажмите </a:t>
              </a:r>
              <a:r>
                <a:rPr lang="uk-UA" sz="1400" b="1" dirty="0">
                  <a:latin typeface="Fira Sans" panose="020B0503050000020004" pitchFamily="34" charset="0"/>
                </a:rPr>
                <a:t>Посмотреть расписание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A091A2-2E9F-4D8E-DE98-C782690D2F3D}"/>
              </a:ext>
            </a:extLst>
          </p:cNvPr>
          <p:cNvSpPr/>
          <p:nvPr/>
        </p:nvSpPr>
        <p:spPr bwMode="auto">
          <a:xfrm>
            <a:off x="4196421" y="5221122"/>
            <a:ext cx="2130509" cy="41517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0E32-C1DA-474C-E065-E4C0DB0D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8" y="1083836"/>
            <a:ext cx="2136426" cy="455246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97E1A99F-F0CC-6F0E-F380-0C7BE70DB482}"/>
              </a:ext>
            </a:extLst>
          </p:cNvPr>
          <p:cNvGrpSpPr/>
          <p:nvPr/>
        </p:nvGrpSpPr>
        <p:grpSpPr>
          <a:xfrm>
            <a:off x="2208927" y="2655409"/>
            <a:ext cx="2260788" cy="4552465"/>
            <a:chOff x="0" y="0"/>
            <a:chExt cx="3929993" cy="769499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A1D2B2C-B101-87E8-D25E-A4A1E51ACFB3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C19D917-EFBA-5DD6-34FB-FFFCBE3412E7}"/>
              </a:ext>
            </a:extLst>
          </p:cNvPr>
          <p:cNvGrpSpPr/>
          <p:nvPr/>
        </p:nvGrpSpPr>
        <p:grpSpPr>
          <a:xfrm>
            <a:off x="4146995" y="4687794"/>
            <a:ext cx="2344725" cy="4552465"/>
            <a:chOff x="0" y="0"/>
            <a:chExt cx="3929993" cy="769499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0C0213-2AB2-1808-3A38-FC6E8D7C4CA5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68364FA-38ED-3BB3-4E54-3E3231BD9AFA}"/>
              </a:ext>
            </a:extLst>
          </p:cNvPr>
          <p:cNvSpPr/>
          <p:nvPr/>
        </p:nvSpPr>
        <p:spPr bwMode="auto">
          <a:xfrm>
            <a:off x="206292" y="404734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AAA17-2695-0828-0612-A1E54FC51947}"/>
              </a:ext>
            </a:extLst>
          </p:cNvPr>
          <p:cNvSpPr/>
          <p:nvPr/>
        </p:nvSpPr>
        <p:spPr bwMode="auto">
          <a:xfrm>
            <a:off x="5504695" y="528630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8597" y="3851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177" y="186323"/>
            <a:ext cx="1073746" cy="55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BCF91-43CB-9564-013A-0C466785DA7F}"/>
              </a:ext>
            </a:extLst>
          </p:cNvPr>
          <p:cNvSpPr txBox="1"/>
          <p:nvPr/>
        </p:nvSpPr>
        <p:spPr>
          <a:xfrm>
            <a:off x="2057400" y="425395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2F280-0DB2-DAA1-F5FF-865DD98FA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F4D36-A2E6-E170-28A0-4F4B21CDB85C}"/>
              </a:ext>
            </a:extLst>
          </p:cNvPr>
          <p:cNvSpPr/>
          <p:nvPr/>
        </p:nvSpPr>
        <p:spPr bwMode="auto">
          <a:xfrm>
            <a:off x="-94268" y="280050"/>
            <a:ext cx="3462013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Связаться с поддержкой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7AA23-6DB1-74BE-DBCB-48B5C2DC761B}"/>
              </a:ext>
            </a:extLst>
          </p:cNvPr>
          <p:cNvSpPr txBox="1"/>
          <p:nvPr/>
        </p:nvSpPr>
        <p:spPr>
          <a:xfrm>
            <a:off x="381771" y="3912459"/>
            <a:ext cx="2782189" cy="130200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 panose="020B0503050000020004" pitchFamily="34" charset="0"/>
              </a:rPr>
              <a:t>Нажмите на </a:t>
            </a:r>
            <a:r>
              <a:rPr lang="ru-RU" b="1" dirty="0">
                <a:latin typeface="Fira Sans" panose="020B0503050000020004" pitchFamily="34" charset="0"/>
              </a:rPr>
              <a:t>иконки чата</a:t>
            </a:r>
            <a:r>
              <a:rPr lang="ru-RU" dirty="0">
                <a:latin typeface="Fira Sans" panose="020B0503050000020004" pitchFamily="34" charset="0"/>
              </a:rPr>
              <a:t> или </a:t>
            </a:r>
            <a:r>
              <a:rPr lang="ru-RU" b="1" dirty="0">
                <a:latin typeface="Fira Sans" panose="020B0503050000020004" pitchFamily="34" charset="0"/>
              </a:rPr>
              <a:t>звонка</a:t>
            </a:r>
            <a:r>
              <a:rPr lang="ru-RU" dirty="0">
                <a:latin typeface="Fira Sans" panose="020B0503050000020004" pitchFamily="34" charset="0"/>
              </a:rPr>
              <a:t>, чтобы отправить сообщение или позвонить в команду поддержки Help at Home, если у вас есть вопросы или проблемы!</a:t>
            </a:r>
            <a:endParaRPr lang="en-US" b="1" dirty="0">
              <a:latin typeface="Fira Sans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454F-7609-1498-03ED-49A9CAAFBC3B}"/>
              </a:ext>
            </a:extLst>
          </p:cNvPr>
          <p:cNvSpPr txBox="1"/>
          <p:nvPr/>
        </p:nvSpPr>
        <p:spPr>
          <a:xfrm>
            <a:off x="3694040" y="3903475"/>
            <a:ext cx="2718344" cy="131099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 panose="020B0503050000020004" pitchFamily="34" charset="0"/>
              </a:rPr>
              <a:t>Нажмите на </a:t>
            </a:r>
            <a:r>
              <a:rPr lang="ru-RU" b="1" dirty="0">
                <a:latin typeface="Fira Sans" panose="020B0503050000020004" pitchFamily="34" charset="0"/>
              </a:rPr>
              <a:t>Центр помощи</a:t>
            </a:r>
            <a:r>
              <a:rPr lang="ru-RU" dirty="0">
                <a:latin typeface="Fira Sans" panose="020B0503050000020004" pitchFamily="34" charset="0"/>
              </a:rPr>
              <a:t>, чтобы просмотреть часто задаваемые вопросы</a:t>
            </a:r>
            <a:endParaRPr lang="en-US" b="1" dirty="0">
              <a:latin typeface="Fira Sans" panose="020B05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866CE-F305-6673-8B3D-4FB5489654C1}"/>
              </a:ext>
            </a:extLst>
          </p:cNvPr>
          <p:cNvSpPr txBox="1"/>
          <p:nvPr/>
        </p:nvSpPr>
        <p:spPr>
          <a:xfrm>
            <a:off x="3666197" y="7975703"/>
            <a:ext cx="2718344" cy="1535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dirty="0">
                <a:latin typeface="Fira Sans"/>
                <a:cs typeface="Arial"/>
              </a:rPr>
              <a:t>Если Ваш вопрос остается без ответа, нажмите </a:t>
            </a:r>
            <a:r>
              <a:rPr lang="ru-RU" b="1" dirty="0">
                <a:latin typeface="Fira Sans"/>
                <a:cs typeface="Arial"/>
              </a:rPr>
              <a:t>Дополнительная поддержка</a:t>
            </a:r>
            <a:r>
              <a:rPr lang="ru-RU" dirty="0">
                <a:latin typeface="Fira Sans"/>
                <a:cs typeface="Arial"/>
              </a:rPr>
              <a:t>, чтобы перейти в Информационный центр Help at Home и получить ресурсы по запросу</a:t>
            </a:r>
            <a:endParaRPr lang="en-US" dirty="0">
              <a:latin typeface="Fira Sans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D42EC-8150-F1F8-B8A0-4CCE6054370E}"/>
              </a:ext>
            </a:extLst>
          </p:cNvPr>
          <p:cNvSpPr txBox="1"/>
          <p:nvPr/>
        </p:nvSpPr>
        <p:spPr>
          <a:xfrm>
            <a:off x="417812" y="7975703"/>
            <a:ext cx="2686594" cy="1535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ru-RU" sz="1400" dirty="0">
                <a:latin typeface="Fira Sans"/>
                <a:cs typeface="Arial"/>
              </a:rPr>
              <a:t>Функция </a:t>
            </a:r>
            <a:r>
              <a:rPr lang="ru-RU" sz="1400" b="1" dirty="0">
                <a:latin typeface="Fira Sans"/>
                <a:cs typeface="Arial"/>
              </a:rPr>
              <a:t>Позвонить</a:t>
            </a:r>
            <a:r>
              <a:rPr lang="ru-RU" sz="1400" dirty="0">
                <a:latin typeface="Fira Sans"/>
                <a:cs typeface="Arial"/>
              </a:rPr>
              <a:t> доступна </a:t>
            </a:r>
            <a:r>
              <a:rPr lang="ru-RU" sz="1400" b="1" dirty="0">
                <a:latin typeface="Fira Sans"/>
                <a:cs typeface="Arial"/>
              </a:rPr>
              <a:t>круглосуточно</a:t>
            </a:r>
            <a:r>
              <a:rPr lang="ru-RU" sz="1400" dirty="0">
                <a:latin typeface="Fira Sans"/>
                <a:cs typeface="Arial"/>
              </a:rPr>
              <a:t>, а функция </a:t>
            </a:r>
            <a:r>
              <a:rPr lang="ru-RU" sz="1400" b="1" dirty="0">
                <a:latin typeface="Fira Sans"/>
                <a:cs typeface="Arial"/>
              </a:rPr>
              <a:t>Чат</a:t>
            </a:r>
            <a:r>
              <a:rPr lang="ru-RU" sz="1400" dirty="0">
                <a:latin typeface="Fira Sans"/>
                <a:cs typeface="Arial"/>
              </a:rPr>
              <a:t> доступна </a:t>
            </a:r>
            <a:r>
              <a:rPr lang="ru-RU" b="1" dirty="0">
                <a:latin typeface="Fira Sans"/>
                <a:cs typeface="Arial"/>
              </a:rPr>
              <a:t>П</a:t>
            </a:r>
            <a:r>
              <a:rPr lang="ru-RU" sz="1400" b="1" dirty="0">
                <a:latin typeface="Fira Sans"/>
                <a:cs typeface="Arial"/>
              </a:rPr>
              <a:t>н - Пт с 8:00 до 18:00</a:t>
            </a:r>
            <a:r>
              <a:rPr lang="ru-RU" sz="1400" dirty="0">
                <a:latin typeface="Fira Sans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25DC-70FD-A398-AE62-A9592112F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60" y="5251812"/>
            <a:ext cx="1324224" cy="2668575"/>
          </a:xfrm>
          <a:prstGeom prst="round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323378-B845-96F5-6C59-4F5C2B5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9" y="5312822"/>
            <a:ext cx="1163836" cy="2541922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580E7-9307-CDC1-6AC1-4CC1519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2" y="5260797"/>
            <a:ext cx="1324224" cy="2668575"/>
          </a:xfrm>
          <a:prstGeom prst="roundRect">
            <a:avLst/>
          </a:prstGeom>
        </p:spPr>
      </p:pic>
      <p:pic>
        <p:nvPicPr>
          <p:cNvPr id="23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DF9D96F3-D1D6-23B9-EBD8-FC26BCF9F98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" y="5314583"/>
            <a:ext cx="1188876" cy="2539544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2D9F-8572-8E58-ADA4-D223FCE22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406" y="913560"/>
            <a:ext cx="1344211" cy="294358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518C8C-B858-BD22-80D6-9E1699035C64}"/>
              </a:ext>
            </a:extLst>
          </p:cNvPr>
          <p:cNvSpPr/>
          <p:nvPr/>
        </p:nvSpPr>
        <p:spPr bwMode="auto">
          <a:xfrm flipH="1">
            <a:off x="2755406" y="3144684"/>
            <a:ext cx="1344211" cy="64274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FE13-25F9-86BE-6548-5BAC9BE9F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438" y="5260797"/>
            <a:ext cx="1337721" cy="265959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A940F41-A1EF-FD6D-9937-7CA394AB689E}"/>
              </a:ext>
            </a:extLst>
          </p:cNvPr>
          <p:cNvGrpSpPr/>
          <p:nvPr/>
        </p:nvGrpSpPr>
        <p:grpSpPr>
          <a:xfrm>
            <a:off x="3688843" y="5269782"/>
            <a:ext cx="1299562" cy="2659590"/>
            <a:chOff x="0" y="0"/>
            <a:chExt cx="3201348" cy="65977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2F28185-A6B6-442F-296A-15BD652A91C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543FA7B-1D7E-0624-0994-8E293EF8DF0B}"/>
              </a:ext>
            </a:extLst>
          </p:cNvPr>
          <p:cNvSpPr/>
          <p:nvPr/>
        </p:nvSpPr>
        <p:spPr bwMode="auto">
          <a:xfrm flipH="1">
            <a:off x="4440471" y="7472389"/>
            <a:ext cx="360129" cy="37065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8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949DD-F478-71F3-1ED3-1D97CEC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7142" r="19385" b="35199"/>
          <a:stretch/>
        </p:blipFill>
        <p:spPr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F6336B-84B7-91F3-38B3-5B79A44B43D5}"/>
              </a:ext>
            </a:extLst>
          </p:cNvPr>
          <p:cNvSpPr/>
          <p:nvPr/>
        </p:nvSpPr>
        <p:spPr bwMode="auto"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697" y="297731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308C4-5A9A-C15B-B5EB-C2F96FD7BAF9}"/>
              </a:ext>
            </a:extLst>
          </p:cNvPr>
          <p:cNvSpPr txBox="1"/>
          <p:nvPr/>
        </p:nvSpPr>
        <p:spPr>
          <a:xfrm>
            <a:off x="533789" y="6739187"/>
            <a:ext cx="558722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Что используете </a:t>
            </a:r>
            <a:r>
              <a:rPr lang="en-US" sz="32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Caregiver Connect!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004D2-7C2D-7983-3EA6-553F0C433220}"/>
              </a:ext>
            </a:extLst>
          </p:cNvPr>
          <p:cNvSpPr txBox="1"/>
          <p:nvPr/>
        </p:nvSpPr>
        <p:spPr>
          <a:xfrm>
            <a:off x="1775811" y="6128448"/>
            <a:ext cx="310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Fira Sans" panose="020B0503050000020004" pitchFamily="34" charset="0"/>
              </a:rPr>
              <a:t>Спасибо</a:t>
            </a:r>
            <a:endParaRPr lang="en-US" sz="4400" b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55A5B6-EFBE-EE36-9A95-501D20053C48}"/>
              </a:ext>
            </a:extLst>
          </p:cNvPr>
          <p:cNvSpPr/>
          <p:nvPr/>
        </p:nvSpPr>
        <p:spPr bwMode="auto">
          <a:xfrm>
            <a:off x="-180081" y="461396"/>
            <a:ext cx="3783895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Ключевые ресурсы!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06840-69CF-E9F8-FB1A-A080CEC49A57}"/>
              </a:ext>
            </a:extLst>
          </p:cNvPr>
          <p:cNvSpPr txBox="1"/>
          <p:nvPr/>
        </p:nvSpPr>
        <p:spPr>
          <a:xfrm>
            <a:off x="468049" y="1633275"/>
            <a:ext cx="5921902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Fira Sans"/>
                <a:cs typeface="Arial"/>
              </a:rPr>
              <a:t>Скачайте</a:t>
            </a:r>
            <a:r>
              <a:rPr lang="en-US" sz="1600" dirty="0">
                <a:solidFill>
                  <a:schemeClr val="tx1"/>
                </a:solidFill>
                <a:latin typeface="Fira Sans"/>
                <a:cs typeface="Arial"/>
              </a:rPr>
              <a:t> Help at Home Caregiver Connect:</a:t>
            </a:r>
            <a:endParaRPr lang="ru-RU" sz="1600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u="sng" dirty="0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Для устройств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Apple</a:t>
            </a:r>
            <a:endParaRPr lang="ru-RU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u="sng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Для </a:t>
            </a:r>
            <a:r>
              <a:rPr lang="uk-UA" sz="1600" u="sng" dirty="0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устройств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Android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u="sng" dirty="0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Статьи поддержки в Информационном центре Help at Home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u="sng" dirty="0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Демонстрационные видео </a:t>
            </a:r>
            <a:r>
              <a:rPr lang="en-US" sz="1600" u="sng" dirty="0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Help at Home Caregiver Connect</a:t>
            </a:r>
            <a:endParaRPr lang="en-US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BDDE-0ABD-1F62-4464-F28DD708A7EA}"/>
              </a:ext>
            </a:extLst>
          </p:cNvPr>
          <p:cNvGrpSpPr/>
          <p:nvPr/>
        </p:nvGrpSpPr>
        <p:grpSpPr>
          <a:xfrm>
            <a:off x="0" y="290385"/>
            <a:ext cx="4491475" cy="1866402"/>
            <a:chOff x="-219924" y="1242558"/>
            <a:chExt cx="4491475" cy="18664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14E35-EA04-757C-758B-99AAD7A0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" r="8427" b="39888"/>
            <a:stretch/>
          </p:blipFill>
          <p:spPr>
            <a:xfrm>
              <a:off x="-21249" y="1242558"/>
              <a:ext cx="4292800" cy="1866402"/>
            </a:xfrm>
            <a:custGeom>
              <a:avLst/>
              <a:gdLst>
                <a:gd name="connsiteX0" fmla="*/ 0 w 4292800"/>
                <a:gd name="connsiteY0" fmla="*/ 0 h 1866402"/>
                <a:gd name="connsiteX1" fmla="*/ 3981727 w 4292800"/>
                <a:gd name="connsiteY1" fmla="*/ 0 h 1866402"/>
                <a:gd name="connsiteX2" fmla="*/ 4292800 w 4292800"/>
                <a:gd name="connsiteY2" fmla="*/ 311073 h 1866402"/>
                <a:gd name="connsiteX3" fmla="*/ 4292800 w 4292800"/>
                <a:gd name="connsiteY3" fmla="*/ 1555329 h 1866402"/>
                <a:gd name="connsiteX4" fmla="*/ 3981727 w 4292800"/>
                <a:gd name="connsiteY4" fmla="*/ 1866402 h 1866402"/>
                <a:gd name="connsiteX5" fmla="*/ 0 w 4292800"/>
                <a:gd name="connsiteY5" fmla="*/ 1866402 h 18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800" h="1866402">
                  <a:moveTo>
                    <a:pt x="0" y="0"/>
                  </a:moveTo>
                  <a:lnTo>
                    <a:pt x="3981727" y="0"/>
                  </a:lnTo>
                  <a:cubicBezTo>
                    <a:pt x="4153528" y="0"/>
                    <a:pt x="4292800" y="139272"/>
                    <a:pt x="4292800" y="311073"/>
                  </a:cubicBezTo>
                  <a:lnTo>
                    <a:pt x="4292800" y="1555329"/>
                  </a:lnTo>
                  <a:cubicBezTo>
                    <a:pt x="4292800" y="1727130"/>
                    <a:pt x="4153528" y="1866402"/>
                    <a:pt x="3981727" y="1866402"/>
                  </a:cubicBezTo>
                  <a:lnTo>
                    <a:pt x="0" y="1866402"/>
                  </a:lnTo>
                  <a:close/>
                </a:path>
              </a:pathLst>
            </a:cu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96E04F-7D1A-CFF4-3AF8-F66C5DC2F7A2}"/>
                </a:ext>
              </a:extLst>
            </p:cNvPr>
            <p:cNvSpPr/>
            <p:nvPr/>
          </p:nvSpPr>
          <p:spPr bwMode="auto">
            <a:xfrm>
              <a:off x="-219924" y="1242558"/>
              <a:ext cx="4491475" cy="1866402"/>
            </a:xfrm>
            <a:prstGeom prst="roundRect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F939B-8AA2-A99F-6918-C57F811ECE22}"/>
              </a:ext>
            </a:extLst>
          </p:cNvPr>
          <p:cNvSpPr/>
          <p:nvPr/>
        </p:nvSpPr>
        <p:spPr bwMode="auto">
          <a:xfrm>
            <a:off x="3341227" y="2529157"/>
            <a:ext cx="1632744" cy="997660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Устройства 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Apple:</a:t>
            </a:r>
            <a:endParaRPr lang="ru-RU" sz="14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b="1" u="sng" dirty="0">
                <a:solidFill>
                  <a:srgbClr val="0070C0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Нажмите здесь</a:t>
            </a:r>
            <a:endParaRPr lang="uk-UA" b="1" u="sng" dirty="0">
              <a:solidFill>
                <a:srgbClr val="0070C0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сканируйте 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uk-UA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код ниже</a:t>
            </a:r>
            <a:r>
              <a:rPr lang="en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2DBEE-1E00-8672-F8B7-232DBAB0FDE1}"/>
              </a:ext>
            </a:extLst>
          </p:cNvPr>
          <p:cNvSpPr txBox="1"/>
          <p:nvPr/>
        </p:nvSpPr>
        <p:spPr>
          <a:xfrm>
            <a:off x="279675" y="900420"/>
            <a:ext cx="407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600" b="1" i="1" dirty="0">
                <a:solidFill>
                  <a:schemeClr val="bg1"/>
                </a:solidFill>
                <a:latin typeface="Fira Sans" panose="020B0503050000020004" pitchFamily="34" charset="0"/>
              </a:rPr>
              <a:t>Давайте начнем!</a:t>
            </a:r>
            <a:endParaRPr lang="en-US" sz="3600" b="1" i="1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F1E8B-823E-040C-851A-2F0959E488A3}"/>
              </a:ext>
            </a:extLst>
          </p:cNvPr>
          <p:cNvSpPr/>
          <p:nvPr/>
        </p:nvSpPr>
        <p:spPr bwMode="auto">
          <a:xfrm>
            <a:off x="-259307" y="2300610"/>
            <a:ext cx="3525312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Скачайте приложение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0017353-9244-9854-A798-C5A35831C45B}"/>
              </a:ext>
            </a:extLst>
          </p:cNvPr>
          <p:cNvSpPr/>
          <p:nvPr/>
        </p:nvSpPr>
        <p:spPr bwMode="auto">
          <a:xfrm>
            <a:off x="2808805" y="2173512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1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FE8BF-9284-6A96-1CC2-8178D5D13AA5}"/>
              </a:ext>
            </a:extLst>
          </p:cNvPr>
          <p:cNvSpPr txBox="1"/>
          <p:nvPr/>
        </p:nvSpPr>
        <p:spPr>
          <a:xfrm>
            <a:off x="163789" y="6007840"/>
            <a:ext cx="3102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Введите Ваш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email, дату рождения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и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последние 4 цифры номера SSN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, затем 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Продолжить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Введите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6-значный код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, отправленный на Ваш email, и 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Подтвердить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Создайте пароль, введите его дважды и 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Создать пароль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l"/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Подсказка: 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Включить Face/Touch ID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, чтобы ускорить вход в систему в будущем!</a:t>
            </a:r>
            <a:endParaRPr lang="en-US" sz="1200" b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5A00B-0361-A397-55BA-E6B6B3A82CC4}"/>
              </a:ext>
            </a:extLst>
          </p:cNvPr>
          <p:cNvSpPr txBox="1"/>
          <p:nvPr/>
        </p:nvSpPr>
        <p:spPr>
          <a:xfrm>
            <a:off x="163789" y="3169777"/>
            <a:ext cx="287361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/>
                <a:cs typeface="Arial"/>
              </a:rPr>
              <a:t>Нажмите на ссылку ниже или отсканируйте QR-коды справа, чтобы загрузить приложение на ваше устройство Apple или Android</a:t>
            </a:r>
          </a:p>
          <a:p>
            <a:pPr marL="228600" indent="-228600" algn="l">
              <a:buAutoNum type="arabicPeriod"/>
            </a:pPr>
            <a:endParaRPr lang="ru-RU" sz="1200" dirty="0">
              <a:solidFill>
                <a:schemeClr val="tx1"/>
              </a:solidFill>
              <a:latin typeface="Fira Sans"/>
              <a:cs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B0A3CC-71EE-7633-5AA2-08E333197AAA}"/>
              </a:ext>
            </a:extLst>
          </p:cNvPr>
          <p:cNvSpPr/>
          <p:nvPr/>
        </p:nvSpPr>
        <p:spPr bwMode="auto">
          <a:xfrm>
            <a:off x="-100490" y="5112367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 Регистрация</a:t>
            </a:r>
            <a:endParaRPr lang="en-US" sz="2000" b="1" i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179DE70-093C-B0E6-EFB6-694974F0EE44}"/>
              </a:ext>
            </a:extLst>
          </p:cNvPr>
          <p:cNvSpPr/>
          <p:nvPr/>
        </p:nvSpPr>
        <p:spPr bwMode="auto">
          <a:xfrm>
            <a:off x="2808805" y="4975654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2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B889A-AF86-4F09-1795-D03DE2F26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91140" y="5431615"/>
            <a:ext cx="1183361" cy="2430160"/>
            <a:chOff x="6903154" y="4314199"/>
            <a:chExt cx="2127195" cy="436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A10F26-7E5F-33EF-6E70-426564FC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154" y="4314199"/>
              <a:ext cx="2127195" cy="4368424"/>
            </a:xfrm>
            <a:prstGeom prst="round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BDB8A3C-D186-7380-F526-091E89BD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07" y="4396114"/>
              <a:ext cx="1930114" cy="417650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85C6C-FC76-24C0-BD0D-0AFCF5EF77AC}"/>
              </a:ext>
            </a:extLst>
          </p:cNvPr>
          <p:cNvGrpSpPr/>
          <p:nvPr/>
        </p:nvGrpSpPr>
        <p:grpSpPr>
          <a:xfrm>
            <a:off x="4358947" y="6065822"/>
            <a:ext cx="1200607" cy="2430160"/>
            <a:chOff x="4231921" y="6065822"/>
            <a:chExt cx="1200607" cy="2430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5FAEC-D822-FA47-8AAA-05A989504A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9167" y="6065822"/>
              <a:ext cx="1183361" cy="2430160"/>
              <a:chOff x="7084064" y="2608912"/>
              <a:chExt cx="2127195" cy="436842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B48FAA-5D6A-A8D3-CF97-93CB61F1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064" y="2608912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7" name="Picture 2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00D8B13-5BCD-B944-F5BB-83339E310B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62" y="2705877"/>
                <a:ext cx="1960877" cy="416145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F68835-1D19-EB6A-EA84-5EEC36E11DAC}"/>
                </a:ext>
              </a:extLst>
            </p:cNvPr>
            <p:cNvSpPr/>
            <p:nvPr/>
          </p:nvSpPr>
          <p:spPr bwMode="auto">
            <a:xfrm>
              <a:off x="4231921" y="7305872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6936E-5BF3-9B66-AEB9-8B951C1BAD79}"/>
              </a:ext>
            </a:extLst>
          </p:cNvPr>
          <p:cNvGrpSpPr/>
          <p:nvPr/>
        </p:nvGrpSpPr>
        <p:grpSpPr>
          <a:xfrm>
            <a:off x="5343999" y="6853902"/>
            <a:ext cx="1186833" cy="2430160"/>
            <a:chOff x="5343999" y="6853902"/>
            <a:chExt cx="1186833" cy="2430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8C1AB5-37FF-810A-9AD9-933A573D1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7471" y="6853902"/>
              <a:ext cx="1183361" cy="2430160"/>
              <a:chOff x="9291657" y="2616388"/>
              <a:chExt cx="2127195" cy="43684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C0D5CE-1C3C-8B19-1517-D8BAEF822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657" y="2616388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1030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F5812E4-3F84-B1D7-2F0F-BAEBA19A2B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9612" y="2705876"/>
                <a:ext cx="1957083" cy="41614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BBA92-F67D-E709-D686-95C7D45280C3}"/>
                </a:ext>
              </a:extLst>
            </p:cNvPr>
            <p:cNvSpPr/>
            <p:nvPr/>
          </p:nvSpPr>
          <p:spPr bwMode="auto">
            <a:xfrm>
              <a:off x="5343999" y="8876247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2BDB1-40C6-7470-C08A-511A4EB9585D}"/>
                </a:ext>
              </a:extLst>
            </p:cNvPr>
            <p:cNvSpPr/>
            <p:nvPr/>
          </p:nvSpPr>
          <p:spPr bwMode="auto">
            <a:xfrm>
              <a:off x="6192641" y="8160625"/>
              <a:ext cx="262036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3FCE7-B1AC-700E-A576-14B981BA52E0}"/>
              </a:ext>
            </a:extLst>
          </p:cNvPr>
          <p:cNvSpPr/>
          <p:nvPr/>
        </p:nvSpPr>
        <p:spPr bwMode="auto">
          <a:xfrm>
            <a:off x="4973970" y="2524883"/>
            <a:ext cx="1784969" cy="1001934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Устройства Android: </a:t>
            </a:r>
            <a:r>
              <a:rPr lang="ru-RU" sz="1400" b="1" u="sng" dirty="0">
                <a:solidFill>
                  <a:srgbClr val="0070C0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Нажмите здесь</a:t>
            </a:r>
            <a:endParaRPr lang="ru-RU" sz="1400" b="1" u="sng" dirty="0">
              <a:solidFill>
                <a:srgbClr val="0070C0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сканируйте</a:t>
            </a:r>
          </a:p>
          <a:p>
            <a:r>
              <a:rPr lang="ru-RU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QR-код ниже!</a:t>
            </a:r>
            <a:endParaRPr lang="en-US" sz="14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170B37-D534-C222-E8B0-F35587EE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918" y="3628002"/>
            <a:ext cx="1183361" cy="1183361"/>
          </a:xfrm>
          <a:prstGeom prst="rect">
            <a:avLst/>
          </a:prstGeom>
        </p:spPr>
      </p:pic>
      <p:pic>
        <p:nvPicPr>
          <p:cNvPr id="24" name="Picture 2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E334FD0-BF41-9FC1-1B15-8CAE06872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4773" y="3612958"/>
            <a:ext cx="1183361" cy="11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C83402-1FCF-753A-DA89-B1725886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C0681B-770C-0242-A364-D26FA10F33FA}"/>
              </a:ext>
            </a:extLst>
          </p:cNvPr>
          <p:cNvSpPr/>
          <p:nvPr/>
        </p:nvSpPr>
        <p:spPr bwMode="auto">
          <a:xfrm>
            <a:off x="-146837" y="288969"/>
            <a:ext cx="3515843" cy="557636"/>
          </a:xfrm>
          <a:prstGeom prst="roundRect">
            <a:avLst>
              <a:gd name="adj" fmla="val 15585"/>
            </a:avLst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Включение обновлений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BCBEB-6D3E-B0D2-86ED-1969292D2B79}"/>
              </a:ext>
            </a:extLst>
          </p:cNvPr>
          <p:cNvSpPr txBox="1"/>
          <p:nvPr/>
        </p:nvSpPr>
        <p:spPr>
          <a:xfrm>
            <a:off x="176091" y="898946"/>
            <a:ext cx="569336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ru-RU" sz="1200" b="1" dirty="0">
                <a:solidFill>
                  <a:schemeClr val="tx1"/>
                </a:solidFill>
                <a:latin typeface="Fira Sans"/>
                <a:cs typeface="Arial"/>
              </a:rPr>
              <a:t>Чтобы получать будущие улучшения приложения и новые функции, включите автоматическое обновление!</a:t>
            </a:r>
          </a:p>
          <a:p>
            <a:pPr algn="l"/>
            <a:endParaRPr lang="ru-RU" sz="1200" b="1" dirty="0">
              <a:solidFill>
                <a:schemeClr val="tx1"/>
              </a:solidFill>
              <a:latin typeface="Fira Sans"/>
              <a:cs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9F8E1-E1FD-E03F-1393-6F8904B44608}"/>
              </a:ext>
            </a:extLst>
          </p:cNvPr>
          <p:cNvSpPr/>
          <p:nvPr/>
        </p:nvSpPr>
        <p:spPr bwMode="auto">
          <a:xfrm>
            <a:off x="-101601" y="1729943"/>
            <a:ext cx="3052155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Устройства </a:t>
            </a:r>
            <a:r>
              <a:rPr lang="en-US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Apple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FB16DA-1244-5E16-5FE3-200015F7BFDD}"/>
              </a:ext>
            </a:extLst>
          </p:cNvPr>
          <p:cNvSpPr/>
          <p:nvPr/>
        </p:nvSpPr>
        <p:spPr bwMode="auto">
          <a:xfrm>
            <a:off x="-101601" y="5176929"/>
            <a:ext cx="3047738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uk-UA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Устройства </a:t>
            </a:r>
            <a:r>
              <a:rPr lang="en-US" sz="20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Android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8518B-CB0A-8B11-60EB-C89A8707AEDE}"/>
              </a:ext>
            </a:extLst>
          </p:cNvPr>
          <p:cNvSpPr txBox="1"/>
          <p:nvPr/>
        </p:nvSpPr>
        <p:spPr>
          <a:xfrm>
            <a:off x="178380" y="5690935"/>
            <a:ext cx="2873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Откройте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Google Play Store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Нажмите на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значок аккаунта </a:t>
            </a: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 правом верхнем углу</a:t>
            </a: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Выберите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Настройки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Настройки сети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Выберите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Автообновление всех приложений через Wi-Fi или мобильные данные</a:t>
            </a:r>
          </a:p>
          <a:p>
            <a:pPr algn="l"/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97727-61BE-5CFA-6751-84AD307A0292}"/>
              </a:ext>
            </a:extLst>
          </p:cNvPr>
          <p:cNvGrpSpPr/>
          <p:nvPr/>
        </p:nvGrpSpPr>
        <p:grpSpPr>
          <a:xfrm>
            <a:off x="3006324" y="5182334"/>
            <a:ext cx="1183361" cy="2430160"/>
            <a:chOff x="3006324" y="5036284"/>
            <a:chExt cx="1183361" cy="24301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F9D787-C90C-7B94-DE4D-6432A65AE875}"/>
                </a:ext>
              </a:extLst>
            </p:cNvPr>
            <p:cNvGrpSpPr/>
            <p:nvPr/>
          </p:nvGrpSpPr>
          <p:grpSpPr>
            <a:xfrm>
              <a:off x="3006324" y="5036284"/>
              <a:ext cx="1183361" cy="2430160"/>
              <a:chOff x="3006324" y="5036284"/>
              <a:chExt cx="1183361" cy="24301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B153FED-F80C-F786-1059-4787E892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C255113-ABE6-2C2D-78BB-DEECDD544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752" y="5090973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9A4737-11A4-4651-9938-61A52510B637}"/>
                </a:ext>
              </a:extLst>
            </p:cNvPr>
            <p:cNvSpPr/>
            <p:nvPr/>
          </p:nvSpPr>
          <p:spPr bwMode="auto">
            <a:xfrm>
              <a:off x="3874258" y="5142445"/>
              <a:ext cx="255240" cy="24244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3BA821-86EF-FAF7-EFAA-52C100683525}"/>
              </a:ext>
            </a:extLst>
          </p:cNvPr>
          <p:cNvGrpSpPr/>
          <p:nvPr/>
        </p:nvGrpSpPr>
        <p:grpSpPr>
          <a:xfrm>
            <a:off x="3826429" y="5582700"/>
            <a:ext cx="1183361" cy="2430160"/>
            <a:chOff x="3826429" y="5485333"/>
            <a:chExt cx="1183361" cy="24301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C8995A-2CC5-3ACC-6080-98C1B227D8AC}"/>
                </a:ext>
              </a:extLst>
            </p:cNvPr>
            <p:cNvGrpSpPr/>
            <p:nvPr/>
          </p:nvGrpSpPr>
          <p:grpSpPr>
            <a:xfrm>
              <a:off x="3826429" y="5485333"/>
              <a:ext cx="1183361" cy="2430160"/>
              <a:chOff x="3158724" y="5188684"/>
              <a:chExt cx="1183361" cy="24301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BFF0CC-635D-C33C-0550-C94EF0CA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724" y="51886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552B0643-F5F4-A447-D878-F937B3878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233" y="5238822"/>
                <a:ext cx="1073083" cy="232533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235C17-5ED2-0196-EF6A-A6555253BBF8}"/>
                </a:ext>
              </a:extLst>
            </p:cNvPr>
            <p:cNvSpPr/>
            <p:nvPr/>
          </p:nvSpPr>
          <p:spPr bwMode="auto">
            <a:xfrm>
              <a:off x="3909504" y="7371732"/>
              <a:ext cx="595752" cy="24826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DDAB4-0E87-1474-C721-AB01163B26D4}"/>
              </a:ext>
            </a:extLst>
          </p:cNvPr>
          <p:cNvGrpSpPr/>
          <p:nvPr/>
        </p:nvGrpSpPr>
        <p:grpSpPr>
          <a:xfrm>
            <a:off x="4575839" y="5983066"/>
            <a:ext cx="1254056" cy="2430160"/>
            <a:chOff x="4575839" y="5934382"/>
            <a:chExt cx="1254056" cy="24301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8710C-AE36-D9C0-7F62-AD38792DB60A}"/>
                </a:ext>
              </a:extLst>
            </p:cNvPr>
            <p:cNvGrpSpPr/>
            <p:nvPr/>
          </p:nvGrpSpPr>
          <p:grpSpPr>
            <a:xfrm>
              <a:off x="4646534" y="5934382"/>
              <a:ext cx="1183361" cy="2430160"/>
              <a:chOff x="4076365" y="5860850"/>
              <a:chExt cx="1183361" cy="24301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A59B22-4EA8-330E-284C-273215B8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365" y="5860850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66949BD-870B-EB33-DFF5-6D49FB3D9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087" y="5908489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CFBDE2-EE8B-CE25-5622-E05A73D060A0}"/>
                </a:ext>
              </a:extLst>
            </p:cNvPr>
            <p:cNvSpPr/>
            <p:nvPr/>
          </p:nvSpPr>
          <p:spPr bwMode="auto">
            <a:xfrm>
              <a:off x="4575839" y="6488645"/>
              <a:ext cx="964865" cy="23600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506B81-B149-73A2-852E-68981B63F2C5}"/>
              </a:ext>
            </a:extLst>
          </p:cNvPr>
          <p:cNvGrpSpPr/>
          <p:nvPr/>
        </p:nvGrpSpPr>
        <p:grpSpPr>
          <a:xfrm>
            <a:off x="5466639" y="6383432"/>
            <a:ext cx="1183361" cy="2430160"/>
            <a:chOff x="5466639" y="6383432"/>
            <a:chExt cx="1183361" cy="2430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88DD5A-DADA-8E44-EC0D-F7B99B7DEC66}"/>
                </a:ext>
              </a:extLst>
            </p:cNvPr>
            <p:cNvGrpSpPr/>
            <p:nvPr/>
          </p:nvGrpSpPr>
          <p:grpSpPr>
            <a:xfrm>
              <a:off x="5466639" y="6383432"/>
              <a:ext cx="1183361" cy="2430160"/>
              <a:chOff x="3463524" y="5493484"/>
              <a:chExt cx="1183361" cy="24301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4C1BF5-7BBE-57C8-61F7-85E8E557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24" y="54934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958303F-75E5-9240-394A-CFF9D5030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648" y="5543858"/>
                <a:ext cx="1073437" cy="23261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55D3E5-0960-5591-5719-AC5FFB07CF5B}"/>
                </a:ext>
              </a:extLst>
            </p:cNvPr>
            <p:cNvSpPr/>
            <p:nvPr/>
          </p:nvSpPr>
          <p:spPr bwMode="auto">
            <a:xfrm>
              <a:off x="6369049" y="6828927"/>
              <a:ext cx="226441" cy="240653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0DBB860-A321-A713-0591-D3DFB37A94A4}"/>
              </a:ext>
            </a:extLst>
          </p:cNvPr>
          <p:cNvSpPr txBox="1"/>
          <p:nvPr/>
        </p:nvSpPr>
        <p:spPr>
          <a:xfrm>
            <a:off x="174276" y="2228081"/>
            <a:ext cx="277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Откройте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Настройки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Нажмите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App Store</a:t>
            </a: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228600" indent="-228600" algn="l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Fira Sans" panose="020B0503050000020004" pitchFamily="34" charset="0"/>
              </a:rPr>
              <a:t>Включите </a:t>
            </a:r>
            <a:r>
              <a:rPr lang="ru-RU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Автообновления приложений</a:t>
            </a:r>
          </a:p>
          <a:p>
            <a:pPr marL="228600" indent="-228600" algn="l">
              <a:buAutoNum type="arabicPeriod"/>
            </a:pPr>
            <a:endParaRPr lang="ru-RU" sz="12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98A2D897-9448-8C18-B6EA-1567F5E00355}"/>
              </a:ext>
            </a:extLst>
          </p:cNvPr>
          <p:cNvGrpSpPr/>
          <p:nvPr/>
        </p:nvGrpSpPr>
        <p:grpSpPr>
          <a:xfrm>
            <a:off x="3006324" y="1728376"/>
            <a:ext cx="1183361" cy="2430160"/>
            <a:chOff x="3006324" y="1728376"/>
            <a:chExt cx="1183361" cy="24301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ADCA0C5-184A-5459-B8C7-794D8DD6A09B}"/>
                </a:ext>
              </a:extLst>
            </p:cNvPr>
            <p:cNvGrpSpPr/>
            <p:nvPr/>
          </p:nvGrpSpPr>
          <p:grpSpPr>
            <a:xfrm>
              <a:off x="3006324" y="1728376"/>
              <a:ext cx="1183361" cy="2430160"/>
              <a:chOff x="3006324" y="5036284"/>
              <a:chExt cx="1183361" cy="24301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DBBC306-D689-5D32-73FA-7E6B7E9E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2C3793-EF48-B692-91EB-ACDF6A69B40A}"/>
                  </a:ext>
                </a:extLst>
              </p:cNvPr>
              <p:cNvSpPr/>
              <p:nvPr/>
            </p:nvSpPr>
            <p:spPr bwMode="auto">
              <a:xfrm>
                <a:off x="3698809" y="5830244"/>
                <a:ext cx="255240" cy="24244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18288" bIns="1828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5" name="Picture 20">
              <a:extLst>
                <a:ext uri="{FF2B5EF4-FFF2-40B4-BE49-F238E27FC236}">
                  <a16:creationId xmlns:a16="http://schemas.microsoft.com/office/drawing/2014/main" id="{B8074CA0-EF87-81C5-67FE-83FE3B25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95" y="1777693"/>
              <a:ext cx="1073808" cy="23244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8" name="Oval 1047">
            <a:extLst>
              <a:ext uri="{FF2B5EF4-FFF2-40B4-BE49-F238E27FC236}">
                <a16:creationId xmlns:a16="http://schemas.microsoft.com/office/drawing/2014/main" id="{8AD44D82-B2E6-1632-58C8-CDBD2717A37A}"/>
              </a:ext>
            </a:extLst>
          </p:cNvPr>
          <p:cNvSpPr/>
          <p:nvPr/>
        </p:nvSpPr>
        <p:spPr bwMode="auto">
          <a:xfrm>
            <a:off x="3309098" y="2730423"/>
            <a:ext cx="333942" cy="32392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27C238C-C902-CD59-056C-9ABFCAA5E26D}"/>
              </a:ext>
            </a:extLst>
          </p:cNvPr>
          <p:cNvGrpSpPr/>
          <p:nvPr/>
        </p:nvGrpSpPr>
        <p:grpSpPr>
          <a:xfrm>
            <a:off x="3826429" y="2128742"/>
            <a:ext cx="1183361" cy="2430160"/>
            <a:chOff x="3826429" y="2128742"/>
            <a:chExt cx="1183361" cy="243016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04D43D1-888C-3A27-2E05-6276388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6429" y="2128742"/>
              <a:ext cx="1183361" cy="2430160"/>
            </a:xfrm>
            <a:prstGeom prst="roundRect">
              <a:avLst/>
            </a:prstGeom>
          </p:spPr>
        </p:pic>
        <p:pic>
          <p:nvPicPr>
            <p:cNvPr id="1041" name="Picture 12">
              <a:extLst>
                <a:ext uri="{FF2B5EF4-FFF2-40B4-BE49-F238E27FC236}">
                  <a16:creationId xmlns:a16="http://schemas.microsoft.com/office/drawing/2014/main" id="{62AE96FA-CFB0-F683-4DE1-66C7365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28" y="2186198"/>
              <a:ext cx="1061593" cy="229796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Oval 1048">
            <a:extLst>
              <a:ext uri="{FF2B5EF4-FFF2-40B4-BE49-F238E27FC236}">
                <a16:creationId xmlns:a16="http://schemas.microsoft.com/office/drawing/2014/main" id="{1291A38B-42E1-7487-762F-613872657352}"/>
              </a:ext>
            </a:extLst>
          </p:cNvPr>
          <p:cNvSpPr/>
          <p:nvPr/>
        </p:nvSpPr>
        <p:spPr bwMode="auto">
          <a:xfrm>
            <a:off x="3881136" y="2441247"/>
            <a:ext cx="1128653" cy="17925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A6C3350-5080-CDE1-7632-E72AF64F003F}"/>
              </a:ext>
            </a:extLst>
          </p:cNvPr>
          <p:cNvGrpSpPr/>
          <p:nvPr/>
        </p:nvGrpSpPr>
        <p:grpSpPr>
          <a:xfrm>
            <a:off x="4646534" y="2529108"/>
            <a:ext cx="1183361" cy="2430160"/>
            <a:chOff x="4646534" y="2529108"/>
            <a:chExt cx="1183361" cy="2430160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C627BC50-7696-8224-BC3B-16E8025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534" y="2529108"/>
              <a:ext cx="1183361" cy="2430160"/>
            </a:xfrm>
            <a:prstGeom prst="roundRect">
              <a:avLst/>
            </a:prstGeom>
          </p:spPr>
        </p:pic>
        <p:pic>
          <p:nvPicPr>
            <p:cNvPr id="1044" name="Picture 18">
              <a:extLst>
                <a:ext uri="{FF2B5EF4-FFF2-40B4-BE49-F238E27FC236}">
                  <a16:creationId xmlns:a16="http://schemas.microsoft.com/office/drawing/2014/main" id="{7910BD21-1D23-B7CB-51BD-42F9F6D31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55" y="2575717"/>
              <a:ext cx="1086168" cy="235116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1" name="Oval 1050">
            <a:extLst>
              <a:ext uri="{FF2B5EF4-FFF2-40B4-BE49-F238E27FC236}">
                <a16:creationId xmlns:a16="http://schemas.microsoft.com/office/drawing/2014/main" id="{92B35A18-8B4C-B0BC-E2F7-223A34259FF9}"/>
              </a:ext>
            </a:extLst>
          </p:cNvPr>
          <p:cNvSpPr/>
          <p:nvPr/>
        </p:nvSpPr>
        <p:spPr bwMode="auto">
          <a:xfrm>
            <a:off x="4673863" y="3751298"/>
            <a:ext cx="1128653" cy="24306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67569" y="-10248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D9341741-A76C-95EB-0538-7BB1EB314405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512932E0-8D4B-8D50-711D-2F49C8A67F9F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6BD47D-C2AB-3341-1B6E-3424400F5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1E9B0-C5D3-C394-4D73-9AB5CCA6BFBA}"/>
              </a:ext>
            </a:extLst>
          </p:cNvPr>
          <p:cNvGrpSpPr/>
          <p:nvPr/>
        </p:nvGrpSpPr>
        <p:grpSpPr>
          <a:xfrm>
            <a:off x="-146310" y="316634"/>
            <a:ext cx="5450250" cy="1865379"/>
            <a:chOff x="-256998" y="1273158"/>
            <a:chExt cx="5450250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AD165D3D-8493-469A-16B1-C458DB625BD6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n-US" sz="2400" b="1">
                  <a:solidFill>
                    <a:srgbClr val="FFFFFF"/>
                  </a:solidFill>
                  <a:latin typeface="Fira Sans Bold"/>
                </a:rPr>
                <a:t>Navigate your homepage…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CC606-96E5-141A-E55D-10C1485A1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9B3D4770-4EB1-EA66-E640-3306F83324FD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n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8F9A6-A42B-781F-1D5A-B59576AA6494}"/>
                </a:ext>
              </a:extLst>
            </p:cNvPr>
            <p:cNvSpPr txBox="1"/>
            <p:nvPr/>
          </p:nvSpPr>
          <p:spPr>
            <a:xfrm>
              <a:off x="15248" y="1333398"/>
              <a:ext cx="5178004" cy="17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Познакомьтесь с Вашей домашней страницей…</a:t>
              </a:r>
              <a:endParaRPr lang="en-US" sz="3600" b="1" i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85844-5007-4D31-EE6B-271CF4FC6697}"/>
              </a:ext>
            </a:extLst>
          </p:cNvPr>
          <p:cNvGrpSpPr/>
          <p:nvPr/>
        </p:nvGrpSpPr>
        <p:grpSpPr>
          <a:xfrm>
            <a:off x="3475112" y="5398616"/>
            <a:ext cx="3292127" cy="830997"/>
            <a:chOff x="3475112" y="5436161"/>
            <a:chExt cx="3292127" cy="8309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01896B-D4A4-9402-BE85-7614B04B6786}"/>
                </a:ext>
              </a:extLst>
            </p:cNvPr>
            <p:cNvSpPr txBox="1"/>
            <p:nvPr/>
          </p:nvSpPr>
          <p:spPr>
            <a:xfrm>
              <a:off x="3976864" y="5436161"/>
              <a:ext cx="279037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i="1" dirty="0">
                  <a:latin typeface="+mj-lt"/>
                  <a:cs typeface="Arial"/>
                </a:rPr>
                <a:t>Просмотр Вашего профиля и обновление номера телефона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21" name="Picture 20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C42C4BFE-D913-19B8-1DCD-69CC56E1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5112" y="5568668"/>
              <a:ext cx="512230" cy="50799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FBDF30-F486-DB99-1720-AB49F8CD8902}"/>
              </a:ext>
            </a:extLst>
          </p:cNvPr>
          <p:cNvSpPr txBox="1"/>
          <p:nvPr/>
        </p:nvSpPr>
        <p:spPr>
          <a:xfrm>
            <a:off x="4057718" y="3626100"/>
            <a:ext cx="255555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uk-UA" sz="1600" b="1" i="1" dirty="0">
                <a:latin typeface="+mj-lt"/>
                <a:cs typeface="Arial"/>
              </a:rPr>
              <a:t>Уведомления в реальном времени</a:t>
            </a:r>
            <a:endParaRPr lang="en-US" sz="1600" i="1" dirty="0">
              <a:latin typeface="+mj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C6B7C-0997-6994-042F-1E6EEE98B99B}"/>
              </a:ext>
            </a:extLst>
          </p:cNvPr>
          <p:cNvGrpSpPr/>
          <p:nvPr/>
        </p:nvGrpSpPr>
        <p:grpSpPr>
          <a:xfrm>
            <a:off x="3477229" y="4822908"/>
            <a:ext cx="3441943" cy="584775"/>
            <a:chOff x="3477229" y="4829893"/>
            <a:chExt cx="3441943" cy="5847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48B534-864E-6BCD-9EAA-2E9D6279B097}"/>
                </a:ext>
              </a:extLst>
            </p:cNvPr>
            <p:cNvSpPr txBox="1"/>
            <p:nvPr/>
          </p:nvSpPr>
          <p:spPr>
            <a:xfrm>
              <a:off x="3989644" y="4829893"/>
              <a:ext cx="29295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dirty="0">
                  <a:latin typeface="+mj-lt"/>
                  <a:cs typeface="Arial"/>
                </a:rPr>
                <a:t>Просмотр назначенных Вам клиентов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6" name="Picture 45" descr="A blue circle with black and grey outline of people&#10;&#10;Description automatically generated">
              <a:extLst>
                <a:ext uri="{FF2B5EF4-FFF2-40B4-BE49-F238E27FC236}">
                  <a16:creationId xmlns:a16="http://schemas.microsoft.com/office/drawing/2014/main" id="{B4157870-0478-F18A-435C-6038809B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7229" y="4860010"/>
              <a:ext cx="507996" cy="50799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D0402-A793-3224-B294-FBD14471ECC6}"/>
              </a:ext>
            </a:extLst>
          </p:cNvPr>
          <p:cNvGrpSpPr/>
          <p:nvPr/>
        </p:nvGrpSpPr>
        <p:grpSpPr>
          <a:xfrm>
            <a:off x="3476412" y="6837619"/>
            <a:ext cx="3136860" cy="584775"/>
            <a:chOff x="3396497" y="6241966"/>
            <a:chExt cx="3136860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D727F-4103-F52F-279E-9F39DB6B81BD}"/>
                </a:ext>
              </a:extLst>
            </p:cNvPr>
            <p:cNvSpPr txBox="1"/>
            <p:nvPr/>
          </p:nvSpPr>
          <p:spPr>
            <a:xfrm>
              <a:off x="3923329" y="6241966"/>
              <a:ext cx="26100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dirty="0">
                  <a:latin typeface="+mj-lt"/>
                  <a:cs typeface="Arial"/>
                </a:rPr>
                <a:t>Связь со службой поддержки Help at Home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60" name="Picture 59" descr="A phone logo in a circle&#10;&#10;Description automatically generated">
              <a:extLst>
                <a:ext uri="{FF2B5EF4-FFF2-40B4-BE49-F238E27FC236}">
                  <a16:creationId xmlns:a16="http://schemas.microsoft.com/office/drawing/2014/main" id="{A2C8C99A-493B-A27B-8FDD-A425D5B7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6497" y="6289464"/>
              <a:ext cx="521332" cy="5213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4BD83B-8AC2-F743-3C63-C178005B7391}"/>
              </a:ext>
            </a:extLst>
          </p:cNvPr>
          <p:cNvSpPr txBox="1"/>
          <p:nvPr/>
        </p:nvSpPr>
        <p:spPr>
          <a:xfrm>
            <a:off x="3953672" y="6211190"/>
            <a:ext cx="261002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uk-UA" sz="1600" b="1" i="1" dirty="0">
                <a:latin typeface="+mj-lt"/>
                <a:cs typeface="Arial"/>
              </a:rPr>
              <a:t>Просмотр Вашего расписания</a:t>
            </a:r>
            <a:endParaRPr lang="en-US" sz="1600" i="1" dirty="0"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9A76-5F30-44A1-06C9-54228F892F3E}"/>
              </a:ext>
            </a:extLst>
          </p:cNvPr>
          <p:cNvGrpSpPr/>
          <p:nvPr/>
        </p:nvGrpSpPr>
        <p:grpSpPr>
          <a:xfrm>
            <a:off x="3477229" y="4253918"/>
            <a:ext cx="3313202" cy="584775"/>
            <a:chOff x="3324829" y="4101518"/>
            <a:chExt cx="3313202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AF53C-4A3E-15E9-9B76-B03813E492C2}"/>
                </a:ext>
              </a:extLst>
            </p:cNvPr>
            <p:cNvSpPr txBox="1"/>
            <p:nvPr/>
          </p:nvSpPr>
          <p:spPr>
            <a:xfrm>
              <a:off x="3873763" y="4101518"/>
              <a:ext cx="276426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dirty="0">
                  <a:latin typeface="+mj-lt"/>
                  <a:cs typeface="Arial"/>
                </a:rPr>
                <a:t>Просмотр и загрузка Ваших платежных ведомостей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3" name="Picture 42" descr="A black and white circle with a wallet and cards in it&#10;&#10;Description automatically generated">
              <a:extLst>
                <a:ext uri="{FF2B5EF4-FFF2-40B4-BE49-F238E27FC236}">
                  <a16:creationId xmlns:a16="http://schemas.microsoft.com/office/drawing/2014/main" id="{6293700D-54C0-2202-6500-D88BF46A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24829" y="4101518"/>
              <a:ext cx="507996" cy="507996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D77EDF2-66D2-608D-3766-CA324A500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867" y="3654811"/>
            <a:ext cx="507997" cy="50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145203-BADB-524A-BD2D-20ED8A2D1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716" y="6235805"/>
            <a:ext cx="519021" cy="52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A904-9B58-AFC8-6E2A-1C3FD4BD8E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76" y="2670418"/>
            <a:ext cx="2820591" cy="5211764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F57B4E21-4B37-AF53-4C25-0C1F34FB37F6}"/>
              </a:ext>
            </a:extLst>
          </p:cNvPr>
          <p:cNvGrpSpPr/>
          <p:nvPr/>
        </p:nvGrpSpPr>
        <p:grpSpPr>
          <a:xfrm>
            <a:off x="2653258" y="3102617"/>
            <a:ext cx="526591" cy="357561"/>
            <a:chOff x="0" y="0"/>
            <a:chExt cx="751051" cy="342834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ED3652B-F704-6C34-6A44-07BF1FB9FDD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144E0CF5-28B4-C0AF-49AB-8118FCCB9C2B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A6EE337-F3B8-7DA8-FF81-5A67D71E8558}"/>
              </a:ext>
            </a:extLst>
          </p:cNvPr>
          <p:cNvGrpSpPr/>
          <p:nvPr/>
        </p:nvGrpSpPr>
        <p:grpSpPr>
          <a:xfrm>
            <a:off x="627242" y="3555661"/>
            <a:ext cx="2474082" cy="930827"/>
            <a:chOff x="0" y="0"/>
            <a:chExt cx="751051" cy="342834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4CE3576-E093-2AFE-A826-DFC80D874677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964C1AA1-7C5C-A778-44AB-3AB4BFDD1784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89B8539-E729-7C17-7AF3-9994D8A8FAEE}"/>
              </a:ext>
            </a:extLst>
          </p:cNvPr>
          <p:cNvGrpSpPr/>
          <p:nvPr/>
        </p:nvGrpSpPr>
        <p:grpSpPr>
          <a:xfrm>
            <a:off x="1874206" y="4645282"/>
            <a:ext cx="1214909" cy="758328"/>
            <a:chOff x="0" y="0"/>
            <a:chExt cx="751051" cy="342834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2CE30F-4ED8-EDF7-B441-3465925A4181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A398106-709B-82FB-AF3D-0EF12A5860E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4804B38A-BEA4-BA4F-ECEA-EC4F9DA417E8}"/>
              </a:ext>
            </a:extLst>
          </p:cNvPr>
          <p:cNvGrpSpPr/>
          <p:nvPr/>
        </p:nvGrpSpPr>
        <p:grpSpPr>
          <a:xfrm>
            <a:off x="605730" y="5525098"/>
            <a:ext cx="2474082" cy="815166"/>
            <a:chOff x="0" y="0"/>
            <a:chExt cx="751051" cy="34283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24FF809-FF1B-9588-618A-1FF5F60A5875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FE2417AE-3F67-DA49-200F-7CA8C0F102AC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F640064-11CE-BE66-D9A7-65CC7A4CE927}"/>
              </a:ext>
            </a:extLst>
          </p:cNvPr>
          <p:cNvGrpSpPr/>
          <p:nvPr/>
        </p:nvGrpSpPr>
        <p:grpSpPr>
          <a:xfrm>
            <a:off x="637165" y="6615461"/>
            <a:ext cx="2474082" cy="950870"/>
            <a:chOff x="0" y="0"/>
            <a:chExt cx="751051" cy="342834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081B77-0A8B-90FE-FA6E-FE0AA0D9E65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0B3D2B62-21C2-0DD8-2432-7905FFEB1C1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8501D5A-59FA-0B7E-96A3-3BF172CE8349}"/>
              </a:ext>
            </a:extLst>
          </p:cNvPr>
          <p:cNvGrpSpPr/>
          <p:nvPr/>
        </p:nvGrpSpPr>
        <p:grpSpPr>
          <a:xfrm>
            <a:off x="561217" y="4635422"/>
            <a:ext cx="1169755" cy="758328"/>
            <a:chOff x="0" y="0"/>
            <a:chExt cx="751051" cy="342834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1D78CE0-49E9-C4FA-B649-6089D27DDEAF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1827A84-0328-3BB2-90C7-F64810B84F39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88824C21-B2F1-1842-745B-3B93F3F4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Просмотр назначенных вам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02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B38-1700-11DC-319D-55F1D54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7A632A-6ECE-27B5-EC1D-0C331AFF8AFF}"/>
              </a:ext>
            </a:extLst>
          </p:cNvPr>
          <p:cNvSpPr/>
          <p:nvPr/>
        </p:nvSpPr>
        <p:spPr bwMode="auto">
          <a:xfrm>
            <a:off x="50294" y="-486495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3DC8C1-B5B4-115C-BE78-B08D152B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1D63C6FD-5720-C142-5482-555FEF2D6102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E2D124-F4E1-67EB-65EB-FF03F6F353B1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FFCAA82-4C95-2961-C01F-1D31410EB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93171-F5D2-69EB-670C-078CB133A0D3}"/>
              </a:ext>
            </a:extLst>
          </p:cNvPr>
          <p:cNvGrpSpPr/>
          <p:nvPr/>
        </p:nvGrpSpPr>
        <p:grpSpPr>
          <a:xfrm>
            <a:off x="-136091" y="4530"/>
            <a:ext cx="6390135" cy="1745696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0C29231-57D5-C958-E986-084606DA8865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n-US" sz="2400" b="1">
                  <a:solidFill>
                    <a:srgbClr val="FFFFFF"/>
                  </a:solidFill>
                  <a:latin typeface="Fira Sans Bold"/>
                </a:rPr>
                <a:t>Navigate your homepage…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C6B0B8-F417-2DA0-8D03-E7117488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A22357A-E14E-64D5-8886-0B6490C66BC1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n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125844-1CD6-53F9-2935-A025D367A49F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69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uk-UA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Уведомления</a:t>
              </a:r>
              <a:endParaRPr lang="en-US" sz="3600" b="1" i="1" dirty="0">
                <a:solidFill>
                  <a:schemeClr val="bg1"/>
                </a:solidFill>
                <a:latin typeface="Fira Sans" panose="020B05030500000200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FFF84-037F-6766-8C85-785A25F1E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803" y="2061180"/>
            <a:ext cx="2259139" cy="4485332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3A221904-E5C8-DA73-4650-A4D151B3A235}"/>
              </a:ext>
            </a:extLst>
          </p:cNvPr>
          <p:cNvGrpSpPr/>
          <p:nvPr/>
        </p:nvGrpSpPr>
        <p:grpSpPr>
          <a:xfrm>
            <a:off x="2177680" y="2322333"/>
            <a:ext cx="487262" cy="511899"/>
            <a:chOff x="0" y="-47625"/>
            <a:chExt cx="751051" cy="39045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D28251-874D-73DB-A00D-AEC6F1C152AC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C672F3A-93DE-2226-FCDF-4EF7925CEA40}"/>
                </a:ext>
              </a:extLst>
            </p:cNvPr>
            <p:cNvSpPr txBox="1"/>
            <p:nvPr/>
          </p:nvSpPr>
          <p:spPr>
            <a:xfrm>
              <a:off x="0" y="-47625"/>
              <a:ext cx="751051" cy="342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D07B0-8853-DFF7-80B0-4ED07D662359}"/>
              </a:ext>
            </a:extLst>
          </p:cNvPr>
          <p:cNvGrpSpPr/>
          <p:nvPr/>
        </p:nvGrpSpPr>
        <p:grpSpPr>
          <a:xfrm>
            <a:off x="3374481" y="5325579"/>
            <a:ext cx="2461295" cy="584775"/>
            <a:chOff x="3690378" y="3476068"/>
            <a:chExt cx="3185180" cy="6534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FC00C4-4956-51A4-3D76-3B39D742391E}"/>
                </a:ext>
              </a:extLst>
            </p:cNvPr>
            <p:cNvSpPr txBox="1"/>
            <p:nvPr/>
          </p:nvSpPr>
          <p:spPr>
            <a:xfrm>
              <a:off x="4320003" y="3476068"/>
              <a:ext cx="2555555" cy="65342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Опросы по координации ухода</a:t>
              </a:r>
            </a:p>
          </p:txBody>
        </p:sp>
        <p:pic>
          <p:nvPicPr>
            <p:cNvPr id="28" name="Graphic 27" descr="Care with solid fill">
              <a:extLst>
                <a:ext uri="{FF2B5EF4-FFF2-40B4-BE49-F238E27FC236}">
                  <a16:creationId xmlns:a16="http://schemas.microsoft.com/office/drawing/2014/main" id="{840C67A0-C31D-6A7C-72CF-61F21F25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90378" y="3497871"/>
              <a:ext cx="584647" cy="5846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EF9B3-5F25-2AB6-312D-C7EE5E7D0B71}"/>
              </a:ext>
            </a:extLst>
          </p:cNvPr>
          <p:cNvGrpSpPr/>
          <p:nvPr/>
        </p:nvGrpSpPr>
        <p:grpSpPr>
          <a:xfrm>
            <a:off x="3368230" y="3518901"/>
            <a:ext cx="3337371" cy="673710"/>
            <a:chOff x="3690378" y="5494066"/>
            <a:chExt cx="4343523" cy="8275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75DF31-D264-84C5-BD8C-30506BE03D61}"/>
                </a:ext>
              </a:extLst>
            </p:cNvPr>
            <p:cNvSpPr txBox="1"/>
            <p:nvPr/>
          </p:nvSpPr>
          <p:spPr>
            <a:xfrm>
              <a:off x="4381055" y="5603306"/>
              <a:ext cx="3652846" cy="7182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Дни рождения/Годовщина устройства на работу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39" name="Graphic 38" descr="Balloons with solid fill">
              <a:extLst>
                <a:ext uri="{FF2B5EF4-FFF2-40B4-BE49-F238E27FC236}">
                  <a16:creationId xmlns:a16="http://schemas.microsoft.com/office/drawing/2014/main" id="{D2E23E65-13A5-10CE-E910-1EEF5DB8C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0378" y="5494066"/>
              <a:ext cx="641348" cy="641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FB1CD-C6AF-8E92-F554-C18AD5A4F790}"/>
              </a:ext>
            </a:extLst>
          </p:cNvPr>
          <p:cNvGrpSpPr/>
          <p:nvPr/>
        </p:nvGrpSpPr>
        <p:grpSpPr>
          <a:xfrm>
            <a:off x="3383489" y="3001568"/>
            <a:ext cx="3553108" cy="584776"/>
            <a:chOff x="3673934" y="6255041"/>
            <a:chExt cx="4999195" cy="6894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DEB63-C9CD-F6CC-9387-9CCCB7D4CCD3}"/>
                </a:ext>
              </a:extLst>
            </p:cNvPr>
            <p:cNvSpPr txBox="1"/>
            <p:nvPr/>
          </p:nvSpPr>
          <p:spPr>
            <a:xfrm>
              <a:off x="4402597" y="6255041"/>
              <a:ext cx="4270532" cy="68947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ru-RU" sz="1600" b="1" i="1" dirty="0">
                  <a:latin typeface="+mj-lt"/>
                  <a:cs typeface="Arial"/>
                </a:rPr>
                <a:t>Напоминания о входе/выходе из системы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48" name="Graphic 47" descr="Alarm Ringing with solid fill">
              <a:extLst>
                <a:ext uri="{FF2B5EF4-FFF2-40B4-BE49-F238E27FC236}">
                  <a16:creationId xmlns:a16="http://schemas.microsoft.com/office/drawing/2014/main" id="{217826D6-69A0-64BC-EB2A-457FB6B7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73934" y="6301581"/>
              <a:ext cx="592228" cy="5922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AC5D3-B308-D299-6C89-6D7A3AAF72C1}"/>
              </a:ext>
            </a:extLst>
          </p:cNvPr>
          <p:cNvGrpSpPr/>
          <p:nvPr/>
        </p:nvGrpSpPr>
        <p:grpSpPr>
          <a:xfrm>
            <a:off x="3368230" y="4683609"/>
            <a:ext cx="3156039" cy="623253"/>
            <a:chOff x="3668435" y="4094180"/>
            <a:chExt cx="4068346" cy="6132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7867E-2D5F-7BA2-09EA-89806999999F}"/>
                </a:ext>
              </a:extLst>
            </p:cNvPr>
            <p:cNvSpPr txBox="1"/>
            <p:nvPr/>
          </p:nvSpPr>
          <p:spPr>
            <a:xfrm>
              <a:off x="4365404" y="4132040"/>
              <a:ext cx="3371377" cy="57537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Доступ к платежной ведомости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50" name="Graphic 49" descr="Bank with solid fill">
              <a:extLst>
                <a:ext uri="{FF2B5EF4-FFF2-40B4-BE49-F238E27FC236}">
                  <a16:creationId xmlns:a16="http://schemas.microsoft.com/office/drawing/2014/main" id="{B16A9DA8-5031-A196-2F90-922A277A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68435" y="4094180"/>
              <a:ext cx="613238" cy="613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43EA4-4B39-D179-5366-86AB0E27CD3D}"/>
              </a:ext>
            </a:extLst>
          </p:cNvPr>
          <p:cNvGrpSpPr/>
          <p:nvPr/>
        </p:nvGrpSpPr>
        <p:grpSpPr>
          <a:xfrm>
            <a:off x="3368230" y="4133206"/>
            <a:ext cx="2885814" cy="515409"/>
            <a:chOff x="3705646" y="4806353"/>
            <a:chExt cx="3604938" cy="5738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6B927-63BF-1DE2-49BA-8DFC0929D772}"/>
                </a:ext>
              </a:extLst>
            </p:cNvPr>
            <p:cNvSpPr txBox="1"/>
            <p:nvPr/>
          </p:nvSpPr>
          <p:spPr>
            <a:xfrm>
              <a:off x="4381056" y="4937746"/>
              <a:ext cx="2929528" cy="37693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uk-UA" sz="1600" b="1" i="1" dirty="0">
                  <a:latin typeface="+mj-lt"/>
                  <a:cs typeface="Arial"/>
                </a:rPr>
                <a:t>Доступ к форме </a:t>
              </a:r>
              <a:r>
                <a:rPr lang="en-US" sz="1600" b="1" i="1" dirty="0">
                  <a:latin typeface="+mj-lt"/>
                  <a:cs typeface="Arial"/>
                </a:rPr>
                <a:t>W-2</a:t>
              </a:r>
              <a:endParaRPr lang="en-US" sz="1600" i="1" dirty="0">
                <a:latin typeface="+mj-lt"/>
                <a:cs typeface="Arial"/>
              </a:endParaRPr>
            </a:p>
          </p:txBody>
        </p:sp>
        <p:pic>
          <p:nvPicPr>
            <p:cNvPr id="55" name="Graphic 54" descr="Open envelope with solid fill">
              <a:extLst>
                <a:ext uri="{FF2B5EF4-FFF2-40B4-BE49-F238E27FC236}">
                  <a16:creationId xmlns:a16="http://schemas.microsoft.com/office/drawing/2014/main" id="{1CBF2516-C2E6-9CB4-700F-26166557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05646" y="4806353"/>
              <a:ext cx="573843" cy="57384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B50D3E-7417-1117-B436-A84D0F55AC18}"/>
              </a:ext>
            </a:extLst>
          </p:cNvPr>
          <p:cNvSpPr txBox="1"/>
          <p:nvPr/>
        </p:nvSpPr>
        <p:spPr>
          <a:xfrm>
            <a:off x="3232659" y="1845000"/>
            <a:ext cx="387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dirty="0"/>
              <a:t>Ниже приведен список уведомлений в приложении и push-уведомлений, которые вы будете получать в Caregiver Connect: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179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226484-67C6-9153-95D0-35286FFD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9" y="1456032"/>
            <a:ext cx="1642229" cy="33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00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Настройте свой профиль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E9C6E-F4DB-C692-0A79-EA54A7CE135E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BB6D-2617-5D19-17B2-366FABAAD5B3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Нажмите </a:t>
              </a:r>
              <a:r>
                <a:rPr lang="uk-UA" b="1" dirty="0">
                  <a:latin typeface="Fira Sans" panose="020B0503050000020004" pitchFamily="34" charset="0"/>
                </a:rPr>
                <a:t>Просмотреть профиль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2B19A1A-C30C-3F67-CE8C-EFC28817DBF5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5696296-ED2E-770A-F47E-B47911BDDCC0}"/>
              </a:ext>
            </a:extLst>
          </p:cNvPr>
          <p:cNvSpPr/>
          <p:nvPr/>
        </p:nvSpPr>
        <p:spPr bwMode="auto">
          <a:xfrm>
            <a:off x="1014005" y="3034774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73684-2722-3ECD-8685-FE4BCE8AD1BB}"/>
              </a:ext>
            </a:extLst>
          </p:cNvPr>
          <p:cNvGrpSpPr/>
          <p:nvPr/>
        </p:nvGrpSpPr>
        <p:grpSpPr>
          <a:xfrm>
            <a:off x="3418840" y="2528575"/>
            <a:ext cx="2534510" cy="1443642"/>
            <a:chOff x="4056313" y="2388946"/>
            <a:chExt cx="2492518" cy="12118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2C36D-9263-EA41-4523-C3C445A68FE9}"/>
                </a:ext>
              </a:extLst>
            </p:cNvPr>
            <p:cNvSpPr txBox="1"/>
            <p:nvPr/>
          </p:nvSpPr>
          <p:spPr>
            <a:xfrm>
              <a:off x="4239823" y="2524340"/>
              <a:ext cx="2309008" cy="107640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endParaRPr lang="ru-RU" dirty="0">
                <a:latin typeface="Fira Sans" panose="020B0503050000020004" pitchFamily="34" charset="0"/>
              </a:endParaRPr>
            </a:p>
            <a:p>
              <a:r>
                <a:rPr lang="ru-RU" dirty="0">
                  <a:latin typeface="Fira Sans" panose="020B0503050000020004" pitchFamily="34" charset="0"/>
                </a:rPr>
                <a:t>Перейдите в Мои предпочтения, выберите </a:t>
              </a:r>
              <a:r>
                <a:rPr lang="ru-RU" b="1" dirty="0">
                  <a:latin typeface="Fira Sans" panose="020B0503050000020004" pitchFamily="34" charset="0"/>
                </a:rPr>
                <a:t>Предпочтения по рабочим сменам </a:t>
              </a:r>
              <a:r>
                <a:rPr lang="ru-RU" dirty="0">
                  <a:latin typeface="Fira Sans" panose="020B0503050000020004" pitchFamily="34" charset="0"/>
                </a:rPr>
                <a:t>и </a:t>
              </a:r>
              <a:r>
                <a:rPr lang="ru-RU" b="1" dirty="0">
                  <a:latin typeface="Fira Sans" panose="020B0503050000020004" pitchFamily="34" charset="0"/>
                </a:rPr>
                <a:t>Личные предпочтения</a:t>
              </a:r>
            </a:p>
            <a:p>
              <a:endParaRPr lang="ru-RU" dirty="0">
                <a:latin typeface="Fira Sans" panose="020B0503050000020004" pitchFamily="34" charset="0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6DE976D7-D49A-244B-380A-CD46DD0ED078}"/>
                </a:ext>
              </a:extLst>
            </p:cNvPr>
            <p:cNvSpPr/>
            <p:nvPr/>
          </p:nvSpPr>
          <p:spPr bwMode="auto">
            <a:xfrm>
              <a:off x="4056313" y="2388946"/>
              <a:ext cx="420128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0556-66F5-CF4A-9E1C-8E3B1FD72DB4}"/>
              </a:ext>
            </a:extLst>
          </p:cNvPr>
          <p:cNvGrpSpPr/>
          <p:nvPr/>
        </p:nvGrpSpPr>
        <p:grpSpPr>
          <a:xfrm>
            <a:off x="1330036" y="7786617"/>
            <a:ext cx="3526233" cy="1525448"/>
            <a:chOff x="1486048" y="8149645"/>
            <a:chExt cx="2466321" cy="813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AA3D-A450-CBDD-620B-A41143EDCC9B}"/>
                </a:ext>
              </a:extLst>
            </p:cNvPr>
            <p:cNvSpPr txBox="1"/>
            <p:nvPr/>
          </p:nvSpPr>
          <p:spPr>
            <a:xfrm>
              <a:off x="1486048" y="8224119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b="1" dirty="0">
                  <a:latin typeface="Fira Sans" panose="020B0503050000020004" pitchFamily="34" charset="0"/>
                </a:rPr>
                <a:t>Личные предпочтения </a:t>
              </a:r>
              <a:r>
                <a:rPr lang="ru-RU" dirty="0">
                  <a:latin typeface="Fira Sans" panose="020B0503050000020004" pitchFamily="34" charset="0"/>
                </a:rPr>
                <a:t>включают: домашних животных, курение, языки, на которых Вы говорите, и виды деятельности, которыми Вам нравится заниматься с клиентами</a:t>
              </a:r>
              <a:endParaRPr lang="ru-RU" b="1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FE2C972-D9DA-9F66-A4A3-A82D0CCFC975}"/>
                </a:ext>
              </a:extLst>
            </p:cNvPr>
            <p:cNvSpPr/>
            <p:nvPr/>
          </p:nvSpPr>
          <p:spPr bwMode="auto">
            <a:xfrm>
              <a:off x="3658542" y="8149645"/>
              <a:ext cx="293827" cy="24499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0ADF7-E640-DBCC-BA90-09B3A664331F}"/>
              </a:ext>
            </a:extLst>
          </p:cNvPr>
          <p:cNvGrpSpPr/>
          <p:nvPr/>
        </p:nvGrpSpPr>
        <p:grpSpPr>
          <a:xfrm>
            <a:off x="72252" y="6137976"/>
            <a:ext cx="3140044" cy="1728004"/>
            <a:chOff x="840828" y="7783562"/>
            <a:chExt cx="3140044" cy="15327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85BE-8B51-5A71-A9E8-17B6C8AC0573}"/>
                </a:ext>
              </a:extLst>
            </p:cNvPr>
            <p:cNvSpPr txBox="1"/>
            <p:nvPr/>
          </p:nvSpPr>
          <p:spPr>
            <a:xfrm>
              <a:off x="840828" y="7912833"/>
              <a:ext cx="3011912" cy="14034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b="1" dirty="0">
                  <a:latin typeface="Fira Sans" panose="020B0503050000020004" pitchFamily="34" charset="0"/>
                </a:rPr>
                <a:t>Предпочтения по рабочим сменам  – </a:t>
              </a:r>
              <a:r>
                <a:rPr lang="ru-RU" dirty="0">
                  <a:latin typeface="Fira Sans" panose="020B0503050000020004" pitchFamily="34" charset="0"/>
                </a:rPr>
                <a:t>это </a:t>
              </a:r>
              <a:r>
                <a:rPr lang="ru-RU" b="1" dirty="0">
                  <a:latin typeface="Fira Sans" panose="020B0503050000020004" pitchFamily="34" charset="0"/>
                </a:rPr>
                <a:t>дни, время</a:t>
              </a:r>
              <a:r>
                <a:rPr lang="ru-RU" dirty="0">
                  <a:latin typeface="Fira Sans" panose="020B0503050000020004" pitchFamily="34" charset="0"/>
                </a:rPr>
                <a:t> и </a:t>
              </a:r>
              <a:r>
                <a:rPr lang="ru-RU" b="1" dirty="0">
                  <a:latin typeface="Fira Sans" panose="020B0503050000020004" pitchFamily="34" charset="0"/>
                </a:rPr>
                <a:t>максимальное количество часов</a:t>
              </a:r>
              <a:r>
                <a:rPr lang="ru-RU" dirty="0">
                  <a:latin typeface="Fira Sans" panose="020B0503050000020004" pitchFamily="34" charset="0"/>
                </a:rPr>
                <a:t>, которые вы готовы работать, а также </a:t>
              </a:r>
              <a:r>
                <a:rPr lang="ru-RU" b="1" dirty="0">
                  <a:latin typeface="Fira Sans" panose="020B0503050000020004" pitchFamily="34" charset="0"/>
                </a:rPr>
                <a:t>расстояние</a:t>
              </a:r>
              <a:r>
                <a:rPr lang="ru-RU" dirty="0">
                  <a:latin typeface="Fira Sans" panose="020B0503050000020004" pitchFamily="34" charset="0"/>
                </a:rPr>
                <a:t>, на которое Вы готовы ездить к своему клиенту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800222C-DEC0-F814-755B-12CA3DB8FF07}"/>
                </a:ext>
              </a:extLst>
            </p:cNvPr>
            <p:cNvSpPr/>
            <p:nvPr/>
          </p:nvSpPr>
          <p:spPr bwMode="auto">
            <a:xfrm>
              <a:off x="3581518" y="7783562"/>
              <a:ext cx="399354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FFC8C7-9836-274D-A1AB-791A0BB71E8D}"/>
              </a:ext>
            </a:extLst>
          </p:cNvPr>
          <p:cNvSpPr/>
          <p:nvPr/>
        </p:nvSpPr>
        <p:spPr>
          <a:xfrm>
            <a:off x="1741446" y="2344737"/>
            <a:ext cx="1611818" cy="3611866"/>
          </a:xfrm>
          <a:custGeom>
            <a:avLst/>
            <a:gdLst/>
            <a:ahLst/>
            <a:cxnLst/>
            <a:rect l="l" t="t" r="r" b="b"/>
            <a:pathLst>
              <a:path w="3201348" h="6597703">
                <a:moveTo>
                  <a:pt x="0" y="0"/>
                </a:moveTo>
                <a:lnTo>
                  <a:pt x="3201348" y="0"/>
                </a:lnTo>
                <a:lnTo>
                  <a:pt x="3201348" y="6597703"/>
                </a:lnTo>
                <a:lnTo>
                  <a:pt x="0" y="659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75582A-58D4-48C4-1A41-3D9A1A7C91F4}"/>
              </a:ext>
            </a:extLst>
          </p:cNvPr>
          <p:cNvSpPr/>
          <p:nvPr/>
        </p:nvSpPr>
        <p:spPr bwMode="auto">
          <a:xfrm>
            <a:off x="1741446" y="4821612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15C86-D381-EFE5-E5E8-C622F51D8CDD}"/>
              </a:ext>
            </a:extLst>
          </p:cNvPr>
          <p:cNvSpPr/>
          <p:nvPr/>
        </p:nvSpPr>
        <p:spPr bwMode="auto">
          <a:xfrm>
            <a:off x="1769997" y="5096790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077E7-B992-F2E7-D4CC-758164662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68" y="4124000"/>
            <a:ext cx="1720964" cy="3432447"/>
          </a:xfrm>
          <a:prstGeom prst="round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B042BB-1AF2-6D62-EEBF-0F56B1E1D9DC}"/>
              </a:ext>
            </a:extLst>
          </p:cNvPr>
          <p:cNvSpPr/>
          <p:nvPr/>
        </p:nvSpPr>
        <p:spPr bwMode="auto">
          <a:xfrm>
            <a:off x="3248708" y="5019603"/>
            <a:ext cx="1624574" cy="5919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AE678-2324-DBB8-95C6-A2089A62883A}"/>
              </a:ext>
            </a:extLst>
          </p:cNvPr>
          <p:cNvSpPr/>
          <p:nvPr/>
        </p:nvSpPr>
        <p:spPr bwMode="auto">
          <a:xfrm>
            <a:off x="4222923" y="5534356"/>
            <a:ext cx="705309" cy="96110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D6B2E0-CA4D-8E71-A7B6-9418AF5B4681}"/>
              </a:ext>
            </a:extLst>
          </p:cNvPr>
          <p:cNvSpPr/>
          <p:nvPr/>
        </p:nvSpPr>
        <p:spPr bwMode="auto">
          <a:xfrm>
            <a:off x="3231695" y="7080324"/>
            <a:ext cx="1624574" cy="36576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3EBD3-1138-76C1-0FD7-067B0A243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506" y="6004765"/>
            <a:ext cx="1744539" cy="3423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6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D1FA-7057-23D2-818F-5525A3E7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C7A13-3F1D-D4AE-4711-2AF62B6D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799A30-DF6D-4A47-1363-30FB41CF7004}"/>
              </a:ext>
            </a:extLst>
          </p:cNvPr>
          <p:cNvSpPr/>
          <p:nvPr/>
        </p:nvSpPr>
        <p:spPr bwMode="auto">
          <a:xfrm>
            <a:off x="-101600" y="237101"/>
            <a:ext cx="3530600" cy="635084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Обновление предпоч</a:t>
            </a:r>
            <a:r>
              <a:rPr lang="uk-UA" sz="200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итаемого</a:t>
            </a: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 имени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879C8B-DB62-CF06-9DE6-79845F318B09}"/>
              </a:ext>
            </a:extLst>
          </p:cNvPr>
          <p:cNvGrpSpPr/>
          <p:nvPr/>
        </p:nvGrpSpPr>
        <p:grpSpPr>
          <a:xfrm>
            <a:off x="1958067" y="1229148"/>
            <a:ext cx="3104426" cy="919114"/>
            <a:chOff x="2718280" y="1406337"/>
            <a:chExt cx="2901223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99620-28B1-8235-3284-98BF01FFA625}"/>
                </a:ext>
              </a:extLst>
            </p:cNvPr>
            <p:cNvSpPr txBox="1"/>
            <p:nvPr/>
          </p:nvSpPr>
          <p:spPr>
            <a:xfrm>
              <a:off x="2950846" y="1586787"/>
              <a:ext cx="266865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 Нажмите </a:t>
              </a:r>
              <a:r>
                <a:rPr lang="uk-UA" b="1" dirty="0">
                  <a:latin typeface="Fira Sans" panose="020B0503050000020004" pitchFamily="34" charset="0"/>
                </a:rPr>
                <a:t>Посмотреть профиль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4024E83-D961-FD52-64FE-94A072C7FDBB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D845E-FC2D-CB90-0408-0DBB88B44237}"/>
              </a:ext>
            </a:extLst>
          </p:cNvPr>
          <p:cNvGrpSpPr/>
          <p:nvPr/>
        </p:nvGrpSpPr>
        <p:grpSpPr>
          <a:xfrm>
            <a:off x="3327400" y="2566726"/>
            <a:ext cx="2830020" cy="916968"/>
            <a:chOff x="4022119" y="2487117"/>
            <a:chExt cx="2830020" cy="916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F8118-30E6-B71A-0831-10097BE84103}"/>
                </a:ext>
              </a:extLst>
            </p:cNvPr>
            <p:cNvSpPr txBox="1"/>
            <p:nvPr/>
          </p:nvSpPr>
          <p:spPr>
            <a:xfrm>
              <a:off x="4241814" y="2665422"/>
              <a:ext cx="261032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Нажмите </a:t>
              </a:r>
              <a:r>
                <a:rPr lang="uk-UA" sz="1400" b="1" dirty="0">
                  <a:latin typeface="Fira Sans" panose="020B0503050000020004" pitchFamily="34" charset="0"/>
                </a:rPr>
                <a:t>Посмотреть мою информацию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539832D-96D6-F03F-676F-2AAA6B6D562A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A7F0F-171A-3FB1-DE7C-B224FF4CE3AB}"/>
              </a:ext>
            </a:extLst>
          </p:cNvPr>
          <p:cNvGrpSpPr/>
          <p:nvPr/>
        </p:nvGrpSpPr>
        <p:grpSpPr>
          <a:xfrm>
            <a:off x="1122218" y="8063346"/>
            <a:ext cx="3363713" cy="1248884"/>
            <a:chOff x="587384" y="8040513"/>
            <a:chExt cx="2978755" cy="9224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EDF95-1194-84F9-3DCE-34AA095F1445}"/>
                </a:ext>
              </a:extLst>
            </p:cNvPr>
            <p:cNvSpPr txBox="1"/>
            <p:nvPr/>
          </p:nvSpPr>
          <p:spPr>
            <a:xfrm>
              <a:off x="587384" y="8224280"/>
              <a:ext cx="279587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dirty="0">
                  <a:latin typeface="Fira Sans" panose="020B0503050000020004" pitchFamily="34" charset="0"/>
                </a:rPr>
                <a:t>Обновление ожидает подтверждения</a:t>
              </a:r>
              <a:r>
                <a:rPr lang="en-US" sz="1400" dirty="0">
                  <a:latin typeface="Fira Sans" panose="020B0503050000020004" pitchFamily="34" charset="0"/>
                </a:rPr>
                <a:t> </a:t>
              </a:r>
              <a:r>
                <a:rPr lang="ru-RU" sz="1400" dirty="0">
                  <a:latin typeface="Fira Sans" panose="020B0503050000020004" pitchFamily="34" charset="0"/>
                </a:rPr>
                <a:t>будет отображаться до тех пор, пока изменения не будут утверждены 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AF338BA-1245-CD12-0382-9B51D79E168C}"/>
                </a:ext>
              </a:extLst>
            </p:cNvPr>
            <p:cNvSpPr/>
            <p:nvPr/>
          </p:nvSpPr>
          <p:spPr bwMode="auto">
            <a:xfrm>
              <a:off x="3200379" y="8040513"/>
              <a:ext cx="365760" cy="27705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B1F58-8ED5-A2EF-691F-5A67D8C6947E}"/>
              </a:ext>
            </a:extLst>
          </p:cNvPr>
          <p:cNvGrpSpPr/>
          <p:nvPr/>
        </p:nvGrpSpPr>
        <p:grpSpPr>
          <a:xfrm>
            <a:off x="135685" y="6551223"/>
            <a:ext cx="2928909" cy="1124402"/>
            <a:chOff x="708786" y="8000112"/>
            <a:chExt cx="3207667" cy="11244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95F65E-D65B-652F-8725-1E3E981A0C81}"/>
                </a:ext>
              </a:extLst>
            </p:cNvPr>
            <p:cNvSpPr txBox="1"/>
            <p:nvPr/>
          </p:nvSpPr>
          <p:spPr>
            <a:xfrm>
              <a:off x="708786" y="8197920"/>
              <a:ext cx="3061971" cy="9265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Выберите </a:t>
              </a:r>
              <a:r>
                <a:rPr lang="ru-RU" sz="1400" b="1" dirty="0">
                  <a:latin typeface="Fira Sans" panose="020B0503050000020004" pitchFamily="34" charset="0"/>
                </a:rPr>
                <a:t>Предпочитаемое имя и фамилия</a:t>
              </a:r>
              <a:r>
                <a:rPr lang="ru-RU" sz="1400" dirty="0">
                  <a:latin typeface="Fira Sans" panose="020B0503050000020004" pitchFamily="34" charset="0"/>
                </a:rPr>
                <a:t>, чтобы изменить текущее имя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7BB74-4E91-3BC3-4B5A-ADF66CC702BF}"/>
                </a:ext>
              </a:extLst>
            </p:cNvPr>
            <p:cNvSpPr/>
            <p:nvPr/>
          </p:nvSpPr>
          <p:spPr bwMode="auto">
            <a:xfrm>
              <a:off x="3550693" y="800011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439001C-69FF-1386-FF9B-A2550FDC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5" y="1035579"/>
            <a:ext cx="1596323" cy="32511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5C3D367-11C5-B264-41AA-6137549D988E}"/>
              </a:ext>
            </a:extLst>
          </p:cNvPr>
          <p:cNvSpPr/>
          <p:nvPr/>
        </p:nvSpPr>
        <p:spPr bwMode="auto">
          <a:xfrm>
            <a:off x="969966" y="2520692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028E4-24DA-955D-0371-1921032FDD6D}"/>
              </a:ext>
            </a:extLst>
          </p:cNvPr>
          <p:cNvGrpSpPr/>
          <p:nvPr/>
        </p:nvGrpSpPr>
        <p:grpSpPr>
          <a:xfrm>
            <a:off x="1756194" y="2269413"/>
            <a:ext cx="1531709" cy="3383867"/>
            <a:chOff x="0" y="0"/>
            <a:chExt cx="3201348" cy="65977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D5D230B-CC0C-F4EB-52FC-3B696E7D20D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56E8876-2325-B7D2-5A48-CBCD3A580F70}"/>
              </a:ext>
            </a:extLst>
          </p:cNvPr>
          <p:cNvSpPr/>
          <p:nvPr/>
        </p:nvSpPr>
        <p:spPr bwMode="auto">
          <a:xfrm>
            <a:off x="1840222" y="4074326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B325D44-CB37-3F12-5E4D-187416B4D807}"/>
              </a:ext>
            </a:extLst>
          </p:cNvPr>
          <p:cNvGrpSpPr/>
          <p:nvPr/>
        </p:nvGrpSpPr>
        <p:grpSpPr>
          <a:xfrm>
            <a:off x="3161356" y="3661999"/>
            <a:ext cx="1611559" cy="3383867"/>
            <a:chOff x="0" y="0"/>
            <a:chExt cx="3201348" cy="6597703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E117660-3E88-7286-49CC-77ADD3746B62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5E2CB7B-4EBE-40B5-583B-43EC022767E6}"/>
              </a:ext>
            </a:extLst>
          </p:cNvPr>
          <p:cNvSpPr/>
          <p:nvPr/>
        </p:nvSpPr>
        <p:spPr bwMode="auto">
          <a:xfrm>
            <a:off x="3248894" y="456335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A6FDE-770C-0298-BB65-64AC90E46F57}"/>
              </a:ext>
            </a:extLst>
          </p:cNvPr>
          <p:cNvSpPr/>
          <p:nvPr/>
        </p:nvSpPr>
        <p:spPr bwMode="auto">
          <a:xfrm>
            <a:off x="3248894" y="486757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2ED396C-F599-ED55-0AB7-826D9F8DF98B}"/>
              </a:ext>
            </a:extLst>
          </p:cNvPr>
          <p:cNvGrpSpPr/>
          <p:nvPr/>
        </p:nvGrpSpPr>
        <p:grpSpPr>
          <a:xfrm>
            <a:off x="4532847" y="5559032"/>
            <a:ext cx="1624574" cy="3383867"/>
            <a:chOff x="0" y="0"/>
            <a:chExt cx="3201348" cy="659770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C0B735-7163-E6ED-FD47-D78E08422081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BA5A56-1C5A-70F2-B943-33CF519BB1DF}"/>
              </a:ext>
            </a:extLst>
          </p:cNvPr>
          <p:cNvSpPr/>
          <p:nvPr/>
        </p:nvSpPr>
        <p:spPr bwMode="auto">
          <a:xfrm>
            <a:off x="4532847" y="6872663"/>
            <a:ext cx="1527812" cy="28472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4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16228"/>
            <a:ext cx="3479352" cy="669239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Просмотр  платежной ведомости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B3FC70-9F3D-0C82-FCFE-4D88538B22C8}"/>
              </a:ext>
            </a:extLst>
          </p:cNvPr>
          <p:cNvGrpSpPr/>
          <p:nvPr/>
        </p:nvGrpSpPr>
        <p:grpSpPr>
          <a:xfrm>
            <a:off x="2528502" y="1008577"/>
            <a:ext cx="3278364" cy="919114"/>
            <a:chOff x="2718280" y="1406337"/>
            <a:chExt cx="327836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D113B-ACBF-2B42-C84D-5A07619850F0}"/>
                </a:ext>
              </a:extLst>
            </p:cNvPr>
            <p:cNvSpPr txBox="1"/>
            <p:nvPr/>
          </p:nvSpPr>
          <p:spPr>
            <a:xfrm>
              <a:off x="2901159" y="1586787"/>
              <a:ext cx="3095485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dirty="0">
                  <a:latin typeface="Fira Sans" panose="020B0503050000020004" pitchFamily="34" charset="0"/>
                </a:rPr>
                <a:t>Нажмите </a:t>
              </a:r>
              <a:r>
                <a:rPr lang="ru-RU" b="1" dirty="0">
                  <a:latin typeface="Fira Sans" panose="020B0503050000020004" pitchFamily="34" charset="0"/>
                </a:rPr>
                <a:t>Просмотреть платежные ведомости</a:t>
              </a:r>
              <a:r>
                <a:rPr lang="ru-RU" dirty="0">
                  <a:latin typeface="Fira Sans" panose="020B0503050000020004" pitchFamily="34" charset="0"/>
                </a:rPr>
                <a:t>, чтобы увидеть текущие и предыдущие ведомости</a:t>
              </a:r>
              <a:endParaRPr lang="en-US" dirty="0">
                <a:latin typeface="Fira Sans" panose="020B0503050000020004" pitchFamily="34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47ACB4D-D2B0-D401-42DC-C8A2404A1533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567F75-6FD8-1512-2420-786F40A59B07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6086-1152-F08A-97F0-88A0C3BA692D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B45D3-CE94-AC06-8633-52FA8F04C1B8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F0CB-2A38-15E5-4BBE-E16CDBAA4299}"/>
              </a:ext>
            </a:extLst>
          </p:cNvPr>
          <p:cNvSpPr txBox="1"/>
          <p:nvPr/>
        </p:nvSpPr>
        <p:spPr>
          <a:xfrm>
            <a:off x="1700010" y="4186676"/>
            <a:ext cx="68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$250.00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90AE74-A06C-F07C-C06F-BED7846055BD}"/>
              </a:ext>
            </a:extLst>
          </p:cNvPr>
          <p:cNvGrpSpPr/>
          <p:nvPr/>
        </p:nvGrpSpPr>
        <p:grpSpPr>
          <a:xfrm>
            <a:off x="659139" y="7029196"/>
            <a:ext cx="2776536" cy="1178530"/>
            <a:chOff x="1184185" y="7926020"/>
            <a:chExt cx="2776536" cy="11785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7DD55-F2FD-1834-D08B-1D38B77C542D}"/>
                </a:ext>
              </a:extLst>
            </p:cNvPr>
            <p:cNvSpPr txBox="1"/>
            <p:nvPr/>
          </p:nvSpPr>
          <p:spPr>
            <a:xfrm>
              <a:off x="1184185" y="8098433"/>
              <a:ext cx="2608825" cy="10061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Предыдущие</a:t>
              </a:r>
              <a:r>
                <a:rPr lang="ru-RU" sz="1400" dirty="0">
                  <a:latin typeface="Fira Sans" panose="020B0503050000020004" pitchFamily="34" charset="0"/>
                </a:rPr>
                <a:t> и выберите дату, чтобы просмотреть </a:t>
              </a:r>
              <a:r>
                <a:rPr lang="ru-RU" dirty="0">
                  <a:latin typeface="Fira Sans" panose="020B0503050000020004" pitchFamily="34" charset="0"/>
                </a:rPr>
                <a:t>ведомости за прошлые периоды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C03E735C-F1C4-7EC7-115B-64E3FA3FE0DB}"/>
                </a:ext>
              </a:extLst>
            </p:cNvPr>
            <p:cNvSpPr/>
            <p:nvPr/>
          </p:nvSpPr>
          <p:spPr bwMode="auto">
            <a:xfrm>
              <a:off x="3594961" y="7926020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D3D65-456F-FE7D-AE14-50D33069426F}"/>
              </a:ext>
            </a:extLst>
          </p:cNvPr>
          <p:cNvGrpSpPr/>
          <p:nvPr/>
        </p:nvGrpSpPr>
        <p:grpSpPr>
          <a:xfrm>
            <a:off x="4087129" y="2282976"/>
            <a:ext cx="2660631" cy="1367952"/>
            <a:chOff x="4051984" y="2044074"/>
            <a:chExt cx="2361200" cy="13679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01731D-BF52-7295-13C9-C2986126142A}"/>
                </a:ext>
              </a:extLst>
            </p:cNvPr>
            <p:cNvSpPr txBox="1"/>
            <p:nvPr/>
          </p:nvSpPr>
          <p:spPr>
            <a:xfrm>
              <a:off x="4279946" y="2256348"/>
              <a:ext cx="2133238" cy="11556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 panose="020B0503050000020004" pitchFamily="34" charset="0"/>
                </a:rPr>
                <a:t>Нажмите </a:t>
              </a:r>
              <a:r>
                <a:rPr lang="ru-RU" sz="1400" b="1" dirty="0">
                  <a:latin typeface="Fira Sans" panose="020B0503050000020004" pitchFamily="34" charset="0"/>
                </a:rPr>
                <a:t>Текущие</a:t>
              </a:r>
              <a:r>
                <a:rPr lang="ru-RU" sz="1400" dirty="0">
                  <a:latin typeface="Fira Sans" panose="020B0503050000020004" pitchFamily="34" charset="0"/>
                </a:rPr>
                <a:t>, затем </a:t>
              </a:r>
              <a:r>
                <a:rPr lang="ru-RU" sz="1400" b="1" dirty="0">
                  <a:latin typeface="Fira Sans" panose="020B0503050000020004" pitchFamily="34" charset="0"/>
                </a:rPr>
                <a:t>Просмотреть платежную ведомость</a:t>
              </a:r>
              <a:r>
                <a:rPr lang="ru-RU" sz="1400" dirty="0">
                  <a:latin typeface="Fira Sans" panose="020B0503050000020004" pitchFamily="34" charset="0"/>
                </a:rPr>
                <a:t>, чтобы увидеть Вашу </a:t>
              </a:r>
              <a:r>
                <a:rPr lang="ru-RU" sz="1400" b="1" dirty="0">
                  <a:latin typeface="Fira Sans" panose="020B0503050000020004" pitchFamily="34" charset="0"/>
                </a:rPr>
                <a:t>последнюю квитанцию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D0ED3A71-D514-F770-DF2E-401019A5B7D7}"/>
                </a:ext>
              </a:extLst>
            </p:cNvPr>
            <p:cNvSpPr/>
            <p:nvPr/>
          </p:nvSpPr>
          <p:spPr bwMode="auto">
            <a:xfrm>
              <a:off x="4051984" y="2044074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8042D-469A-4072-C946-449E23E5012B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E278B8-9105-82D0-590E-82660FCE2DF8}"/>
              </a:ext>
            </a:extLst>
          </p:cNvPr>
          <p:cNvGrpSpPr/>
          <p:nvPr/>
        </p:nvGrpSpPr>
        <p:grpSpPr>
          <a:xfrm>
            <a:off x="1195901" y="8276305"/>
            <a:ext cx="2923043" cy="1156095"/>
            <a:chOff x="986586" y="7939830"/>
            <a:chExt cx="2923043" cy="115609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2BE4FE-B6E8-199D-2055-683C9424178C}"/>
                </a:ext>
              </a:extLst>
            </p:cNvPr>
            <p:cNvSpPr txBox="1"/>
            <p:nvPr/>
          </p:nvSpPr>
          <p:spPr>
            <a:xfrm>
              <a:off x="986586" y="8109800"/>
              <a:ext cx="2761295" cy="9861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Нажмите на </a:t>
              </a:r>
              <a:r>
                <a:rPr lang="ru-RU" sz="1400" b="1" dirty="0">
                  <a:latin typeface="Fira Sans"/>
                  <a:cs typeface="Arial"/>
                </a:rPr>
                <a:t>значок стрелки</a:t>
              </a:r>
              <a:r>
                <a:rPr lang="ru-RU" sz="1400" dirty="0">
                  <a:latin typeface="Fira Sans"/>
                  <a:cs typeface="Arial"/>
                </a:rPr>
                <a:t>, чтобы просмотреть, скачать или распечатать платежную ведомость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80F5824-F843-EA09-A023-920CC16AD19E}"/>
                </a:ext>
              </a:extLst>
            </p:cNvPr>
            <p:cNvSpPr/>
            <p:nvPr/>
          </p:nvSpPr>
          <p:spPr bwMode="auto">
            <a:xfrm>
              <a:off x="3543869" y="7939830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F356CD9-2242-32E3-0B97-590F7F3477A8}"/>
              </a:ext>
            </a:extLst>
          </p:cNvPr>
          <p:cNvSpPr/>
          <p:nvPr/>
        </p:nvSpPr>
        <p:spPr bwMode="auto">
          <a:xfrm>
            <a:off x="6216538" y="6470250"/>
            <a:ext cx="464034" cy="4092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21C44-AC4F-67E2-3B41-6D8DF0D87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3" y="1019090"/>
            <a:ext cx="1953122" cy="40931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CFDD43-111F-798F-1BAF-B50104F79A22}"/>
              </a:ext>
            </a:extLst>
          </p:cNvPr>
          <p:cNvSpPr/>
          <p:nvPr/>
        </p:nvSpPr>
        <p:spPr bwMode="auto">
          <a:xfrm>
            <a:off x="643107" y="2201452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E634A1-3AF3-639E-1A7B-F90C77646C2C}"/>
              </a:ext>
            </a:extLst>
          </p:cNvPr>
          <p:cNvGrpSpPr/>
          <p:nvPr/>
        </p:nvGrpSpPr>
        <p:grpSpPr>
          <a:xfrm>
            <a:off x="2100354" y="2481659"/>
            <a:ext cx="2127195" cy="4368424"/>
            <a:chOff x="8045428" y="1324839"/>
            <a:chExt cx="2190120" cy="4374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F085F-DC73-D0D4-A62E-5DFF8A28EB0C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774D6B-401E-D580-E507-6F61F955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B42B77EC-66AE-2086-E9C9-E65E193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001C74-50E3-7A87-628F-47CB1386CB74}"/>
                </a:ext>
              </a:extLst>
            </p:cNvPr>
            <p:cNvSpPr/>
            <p:nvPr/>
          </p:nvSpPr>
          <p:spPr bwMode="auto">
            <a:xfrm>
              <a:off x="8389084" y="1846670"/>
              <a:ext cx="624287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7FAB1-1494-8543-C819-ED6CF6618C63}"/>
                </a:ext>
              </a:extLst>
            </p:cNvPr>
            <p:cNvSpPr/>
            <p:nvPr/>
          </p:nvSpPr>
          <p:spPr bwMode="auto">
            <a:xfrm>
              <a:off x="8191689" y="3038333"/>
              <a:ext cx="1127539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C78C-ACBF-8CB1-85AB-4F3B8329DDDE}"/>
              </a:ext>
            </a:extLst>
          </p:cNvPr>
          <p:cNvGrpSpPr/>
          <p:nvPr/>
        </p:nvGrpSpPr>
        <p:grpSpPr>
          <a:xfrm>
            <a:off x="3497859" y="3836895"/>
            <a:ext cx="2309008" cy="4370832"/>
            <a:chOff x="7468774" y="5236189"/>
            <a:chExt cx="2190120" cy="43742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9AFCA4-CD86-C4AF-FCA6-4E484163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8774" y="5236189"/>
              <a:ext cx="2190120" cy="4374223"/>
            </a:xfrm>
            <a:prstGeom prst="round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1DE50D8A-3486-56B7-1838-EA8314C50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39" y="5331345"/>
              <a:ext cx="1931772" cy="4181588"/>
            </a:xfrm>
            <a:prstGeom prst="roundRect">
              <a:avLst/>
            </a:prstGeom>
            <a:ln w="190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A7CD6E-FEB7-2C3F-C0F6-C70B8E8A9ACC}"/>
                </a:ext>
              </a:extLst>
            </p:cNvPr>
            <p:cNvSpPr/>
            <p:nvPr/>
          </p:nvSpPr>
          <p:spPr bwMode="auto">
            <a:xfrm>
              <a:off x="8535538" y="5761733"/>
              <a:ext cx="942823" cy="25310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54983-81D4-CE78-7598-44EA8BC035DF}"/>
                </a:ext>
              </a:extLst>
            </p:cNvPr>
            <p:cNvSpPr/>
            <p:nvPr/>
          </p:nvSpPr>
          <p:spPr bwMode="auto">
            <a:xfrm>
              <a:off x="7563369" y="6577376"/>
              <a:ext cx="2000929" cy="362260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F41242-9B1D-E598-70FE-028F48111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010"/>
          <a:stretch/>
        </p:blipFill>
        <p:spPr>
          <a:xfrm>
            <a:off x="4206387" y="6493570"/>
            <a:ext cx="2446679" cy="2902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0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B6FC-80E9-9C14-4A23-6ADEE2F9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DC110-0A5F-3DC7-0241-70D9EA9AB97A}"/>
              </a:ext>
            </a:extLst>
          </p:cNvPr>
          <p:cNvSpPr/>
          <p:nvPr/>
        </p:nvSpPr>
        <p:spPr bwMode="auto">
          <a:xfrm>
            <a:off x="0" y="6610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4A1ED-F1D4-E8F4-0480-4824C14B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DA3CA1-3808-D607-58B6-D92903ADBE0C}"/>
              </a:ext>
            </a:extLst>
          </p:cNvPr>
          <p:cNvSpPr/>
          <p:nvPr/>
        </p:nvSpPr>
        <p:spPr bwMode="auto">
          <a:xfrm>
            <a:off x="-101600" y="245607"/>
            <a:ext cx="3429000" cy="645622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Просмотр Ваших налоговых документов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737DA-470D-4D21-74EE-981A8C24A305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C070FF-C876-5D09-5A32-861643CD7AAB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dirty="0">
                  <a:latin typeface="Fira Sans" panose="020B0503050000020004" pitchFamily="34" charset="0"/>
                </a:rPr>
                <a:t>Нажмите </a:t>
              </a:r>
              <a:r>
                <a:rPr lang="uk-UA" b="1" dirty="0">
                  <a:latin typeface="Fira Sans" panose="020B0503050000020004" pitchFamily="34" charset="0"/>
                </a:rPr>
                <a:t>Просмотреть платежные ведомости</a:t>
              </a:r>
              <a:endParaRPr lang="en-US" b="1" dirty="0">
                <a:latin typeface="Fira Sans" panose="020B0503050000020004" pitchFamily="34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6642ED2-4D8D-17FE-4605-E722ACB18617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668F85-3693-9E78-D8EE-EBB801CC4D1E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36700-D7E1-671A-F9F0-565390964905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C229B3-2D5A-F253-E507-04CB60003760}"/>
              </a:ext>
            </a:extLst>
          </p:cNvPr>
          <p:cNvGrpSpPr/>
          <p:nvPr/>
        </p:nvGrpSpPr>
        <p:grpSpPr>
          <a:xfrm>
            <a:off x="1144944" y="7112122"/>
            <a:ext cx="2451922" cy="1134635"/>
            <a:chOff x="1593790" y="8008946"/>
            <a:chExt cx="2451922" cy="113463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4CF3C-3AB5-6936-57D1-C4FE10BB4EA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9208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dirty="0">
                  <a:latin typeface="Fira Sans" panose="020B0503050000020004" pitchFamily="34" charset="0"/>
                </a:rPr>
                <a:t>Отобразится список годовых форм W-2, нажмите на нужную W-2</a:t>
              </a:r>
              <a:endParaRPr lang="en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73CF332-D8E2-4184-04C7-024914352BF7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266A6-0437-42E9-B6E9-C5B99026A777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556CB-A82A-A123-433A-E45667EEBDB3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uk-UA" sz="1400" dirty="0">
                  <a:latin typeface="Fira Sans" panose="020B0503050000020004" pitchFamily="34" charset="0"/>
                </a:rPr>
                <a:t>Нажмите </a:t>
              </a:r>
              <a:r>
                <a:rPr lang="uk-UA" sz="1400" b="1" dirty="0">
                  <a:latin typeface="Fira Sans" panose="020B0503050000020004" pitchFamily="34" charset="0"/>
                </a:rPr>
                <a:t>Налоговые документы</a:t>
              </a:r>
              <a:endParaRPr lang="en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B4987C5-525E-6DD3-986C-A659FC56ADA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8961BE0-3384-07F4-7A09-514EA266B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8D4CC-3735-052F-6462-DE4CDED984A9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AB616F-F79F-5490-8A7E-5C70209716DD}"/>
              </a:ext>
            </a:extLst>
          </p:cNvPr>
          <p:cNvGrpSpPr/>
          <p:nvPr/>
        </p:nvGrpSpPr>
        <p:grpSpPr>
          <a:xfrm>
            <a:off x="1881527" y="8229293"/>
            <a:ext cx="2756059" cy="1140049"/>
            <a:chOff x="1672212" y="7892818"/>
            <a:chExt cx="2756059" cy="11400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0BA7C0-5F42-0525-8E43-BB14F63CE40F}"/>
                </a:ext>
              </a:extLst>
            </p:cNvPr>
            <p:cNvSpPr txBox="1"/>
            <p:nvPr/>
          </p:nvSpPr>
          <p:spPr>
            <a:xfrm>
              <a:off x="1672212" y="8092678"/>
              <a:ext cx="2584971" cy="9401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ru-RU" sz="1400" dirty="0">
                  <a:latin typeface="Fira Sans"/>
                  <a:cs typeface="Arial"/>
                </a:rPr>
                <a:t>Нажмите на </a:t>
              </a:r>
              <a:r>
                <a:rPr lang="ru-RU" sz="1400" b="1" dirty="0">
                  <a:latin typeface="Fira Sans"/>
                  <a:cs typeface="Arial"/>
                </a:rPr>
                <a:t>значок стрелки</a:t>
              </a:r>
              <a:r>
                <a:rPr lang="ru-RU" sz="1400" dirty="0">
                  <a:latin typeface="Fira Sans"/>
                  <a:cs typeface="Arial"/>
                </a:rPr>
                <a:t>, чтобы просмотреть, скачать или распечатать W-2</a:t>
              </a:r>
              <a:endParaRPr lang="en-US" sz="1400" dirty="0">
                <a:latin typeface="Fira Sans"/>
                <a:cs typeface="Arial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8F04ED4F-47BE-D4FB-E26F-402611E438AA}"/>
                </a:ext>
              </a:extLst>
            </p:cNvPr>
            <p:cNvSpPr/>
            <p:nvPr/>
          </p:nvSpPr>
          <p:spPr bwMode="auto">
            <a:xfrm>
              <a:off x="4062511" y="7892818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64991F-8271-28EB-B187-7A1F045EC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0" y="1243473"/>
            <a:ext cx="1845399" cy="3745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AC3393-5831-F21A-FD50-AB70C4B2BF31}"/>
              </a:ext>
            </a:extLst>
          </p:cNvPr>
          <p:cNvSpPr/>
          <p:nvPr/>
        </p:nvSpPr>
        <p:spPr bwMode="auto">
          <a:xfrm>
            <a:off x="740792" y="2334159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2DEEEE8-217A-63E1-70CE-5B2995280118}"/>
              </a:ext>
            </a:extLst>
          </p:cNvPr>
          <p:cNvGrpSpPr/>
          <p:nvPr/>
        </p:nvGrpSpPr>
        <p:grpSpPr>
          <a:xfrm>
            <a:off x="2001764" y="2270113"/>
            <a:ext cx="1845398" cy="3525786"/>
            <a:chOff x="0" y="0"/>
            <a:chExt cx="3201348" cy="6597703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5C0776D-D7E4-62CC-8D09-82ADEA131914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0D1B7EA-6944-6EEC-A658-39ABD3039E69}"/>
              </a:ext>
            </a:extLst>
          </p:cNvPr>
          <p:cNvSpPr/>
          <p:nvPr/>
        </p:nvSpPr>
        <p:spPr bwMode="auto">
          <a:xfrm>
            <a:off x="2042668" y="4401653"/>
            <a:ext cx="1569664" cy="28939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B901A92-F251-BAEF-58BC-5EDC9E7A584E}"/>
              </a:ext>
            </a:extLst>
          </p:cNvPr>
          <p:cNvGrpSpPr/>
          <p:nvPr/>
        </p:nvGrpSpPr>
        <p:grpSpPr>
          <a:xfrm>
            <a:off x="4877748" y="6087777"/>
            <a:ext cx="1776490" cy="3447321"/>
            <a:chOff x="-238026" y="-274835"/>
            <a:chExt cx="3201348" cy="6597703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42C9C6-0FF2-F898-CA06-4237C1809EA5}"/>
                </a:ext>
              </a:extLst>
            </p:cNvPr>
            <p:cNvSpPr/>
            <p:nvPr/>
          </p:nvSpPr>
          <p:spPr>
            <a:xfrm>
              <a:off x="-238026" y="-274835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2A49CD4-3E12-AC10-AA3B-5C5441DCA31F}"/>
              </a:ext>
            </a:extLst>
          </p:cNvPr>
          <p:cNvSpPr/>
          <p:nvPr/>
        </p:nvSpPr>
        <p:spPr bwMode="auto">
          <a:xfrm>
            <a:off x="6144657" y="6746925"/>
            <a:ext cx="461486" cy="22339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9E52B2-A94F-A3B8-3E36-976DE75D6B2E}"/>
              </a:ext>
            </a:extLst>
          </p:cNvPr>
          <p:cNvGrpSpPr/>
          <p:nvPr/>
        </p:nvGrpSpPr>
        <p:grpSpPr>
          <a:xfrm>
            <a:off x="3512312" y="4031202"/>
            <a:ext cx="1731310" cy="3266066"/>
            <a:chOff x="0" y="0"/>
            <a:chExt cx="3201348" cy="659770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9E1F6B2-520E-5F7F-BCDE-EB29C80DF7B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398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282F2E2808083B092F062D36" val="H08aWFt3alEkDywMCCIeUWtlWlxGGXdPbQAVVghPVk9QaX5HYEw1Sl5xVEV/dk5cRgV3T20AR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222232E2F081236" val="H08aWFt3alEkDywMCCIeUWtlWlxGGXdPbAMPWlVbWExNZSpRdltzRl1yW0Vla1oHRldjTWAcCUBWXkBYCWV8QH5Ae1hVdhE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heme/theme1.xml><?xml version="1.0" encoding="utf-8"?>
<a:theme xmlns:a="http://schemas.openxmlformats.org/drawingml/2006/main" name="Intro and Divider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Barclays 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2.xml><?xml version="1.0" encoding="utf-8"?>
<a:theme xmlns:a="http://schemas.openxmlformats.org/drawingml/2006/main" name="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3.xml><?xml version="1.0" encoding="utf-8"?>
<a:theme xmlns:a="http://schemas.openxmlformats.org/drawingml/2006/main" name="2_Office Theme">
  <a:themeElements>
    <a:clrScheme name="HaH Color Scheme">
      <a:dk1>
        <a:srgbClr val="404041"/>
      </a:dk1>
      <a:lt1>
        <a:srgbClr val="FFFFFF"/>
      </a:lt1>
      <a:dk2>
        <a:srgbClr val="6D1D68"/>
      </a:dk2>
      <a:lt2>
        <a:srgbClr val="F3FBEF"/>
      </a:lt2>
      <a:accent1>
        <a:srgbClr val="96288E"/>
      </a:accent1>
      <a:accent2>
        <a:srgbClr val="C71A8D"/>
      </a:accent2>
      <a:accent3>
        <a:srgbClr val="AFC033"/>
      </a:accent3>
      <a:accent4>
        <a:srgbClr val="00B6B6"/>
      </a:accent4>
      <a:accent5>
        <a:srgbClr val="FBAC2E"/>
      </a:accent5>
      <a:accent6>
        <a:srgbClr val="B9BABD"/>
      </a:accent6>
      <a:hlink>
        <a:srgbClr val="C71A8D"/>
      </a:hlink>
      <a:folHlink>
        <a:srgbClr val="AFC0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5.xml><?xml version="1.0" encoding="utf-8"?>
<a:theme xmlns:a="http://schemas.openxmlformats.org/drawingml/2006/main" name="2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0AB781811F74799C4C570FDAAB7DC" ma:contentTypeVersion="14" ma:contentTypeDescription="Create a new document." ma:contentTypeScope="" ma:versionID="83941a8bd6a306753dc6fbbd4d291557">
  <xsd:schema xmlns:xsd="http://www.w3.org/2001/XMLSchema" xmlns:xs="http://www.w3.org/2001/XMLSchema" xmlns:p="http://schemas.microsoft.com/office/2006/metadata/properties" xmlns:ns2="3a94150c-44f1-4a02-9cef-28394f366a23" xmlns:ns3="a88e8755-9e22-413d-a5dc-e6fa913b3719" targetNamespace="http://schemas.microsoft.com/office/2006/metadata/properties" ma:root="true" ma:fieldsID="a1250a7d572388ce589aaca0cbfe26c6" ns2:_="" ns3:_="">
    <xsd:import namespace="3a94150c-44f1-4a02-9cef-28394f366a23"/>
    <xsd:import namespace="a88e8755-9e22-413d-a5dc-e6fa913b3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4150c-44f1-4a02-9cef-28394f36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9e8b5-8263-4a2d-a9e3-8750687bb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755-9e22-413d-a5dc-e6fa913b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edd73f9-90e7-46d8-980c-e14249cc9d68}" ma:internalName="TaxCatchAll" ma:showField="CatchAllData" ma:web="a88e8755-9e22-413d-a5dc-e6fa913b3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e8755-9e22-413d-a5dc-e6fa913b3719" xsi:nil="true"/>
    <lcf76f155ced4ddcb4097134ff3c332f xmlns="3a94150c-44f1-4a02-9cef-28394f366a23">
      <Terms xmlns="http://schemas.microsoft.com/office/infopath/2007/PartnerControls"/>
    </lcf76f155ced4ddcb4097134ff3c332f>
    <SharedWithUsers xmlns="a88e8755-9e22-413d-a5dc-e6fa913b3719">
      <UserInfo>
        <DisplayName>Megan Lueders</DisplayName>
        <AccountId>106</AccountId>
        <AccountType/>
      </UserInfo>
      <UserInfo>
        <DisplayName>Bill Jamison</DisplayName>
        <AccountId>118</AccountId>
        <AccountType/>
      </UserInfo>
      <UserInfo>
        <DisplayName>Andy Brinckerhoff</DisplayName>
        <AccountId>155</AccountId>
        <AccountType/>
      </UserInfo>
      <UserInfo>
        <DisplayName>WENDY CARBERG</DisplayName>
        <AccountId>17</AccountId>
        <AccountType/>
      </UserInfo>
      <UserInfo>
        <DisplayName>Jennifer Lemkuil</DisplayName>
        <AccountId>105</AccountId>
        <AccountType/>
      </UserInfo>
      <UserInfo>
        <DisplayName>LAUREN FRANK</DisplayName>
        <AccountId>163</AccountId>
        <AccountType/>
      </UserInfo>
      <UserInfo>
        <DisplayName>DYLAN ORBAUGH</DisplayName>
        <AccountId>164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D4741C-9E60-4FF6-9F73-19C3B93E5DA2}">
  <ds:schemaRefs>
    <ds:schemaRef ds:uri="3a94150c-44f1-4a02-9cef-28394f366a23"/>
    <ds:schemaRef ds:uri="a88e8755-9e22-413d-a5dc-e6fa913b3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789E47-B987-4005-9C2F-6B7992AB2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9E399-2945-4EB2-ADD8-4BA545FD14D9}">
  <ds:schemaRefs>
    <ds:schemaRef ds:uri="http://purl.org/dc/elements/1.1/"/>
    <ds:schemaRef ds:uri="http://www.w3.org/XML/1998/namespace"/>
    <ds:schemaRef ds:uri="a88e8755-9e22-413d-a5dc-e6fa913b371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3a94150c-44f1-4a02-9cef-28394f366a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12 13 21 HAH-4709_PPT_Master_V7 shortversionfinal10.22</Template>
  <TotalTime>3290</TotalTime>
  <Words>870</Words>
  <Application>Microsoft Office PowerPoint</Application>
  <PresentationFormat>Custom</PresentationFormat>
  <Paragraphs>164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Fira Sans</vt:lpstr>
      <vt:lpstr>Fira Sans Bold</vt:lpstr>
      <vt:lpstr>Segoe UI</vt:lpstr>
      <vt:lpstr>Wingdings</vt:lpstr>
      <vt:lpstr>Wingdings 2</vt:lpstr>
      <vt:lpstr>Wingdings 3</vt:lpstr>
      <vt:lpstr>Intro and Divider</vt:lpstr>
      <vt:lpstr>Content</vt:lpstr>
      <vt:lpstr>2_Office Theme</vt:lpstr>
      <vt:lpstr>1_Content</vt:lpstr>
      <vt:lpstr>2_Content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Template</dc:title>
  <dc:creator>Jake Ruetz</dc:creator>
  <cp:lastModifiedBy>TYLER QUILLIN</cp:lastModifiedBy>
  <cp:revision>3</cp:revision>
  <dcterms:created xsi:type="dcterms:W3CDTF">2022-02-15T13:04:28Z</dcterms:created>
  <dcterms:modified xsi:type="dcterms:W3CDTF">2025-05-01T15:55:30Z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0x010100EDB0AB781811F74799C4C570FDAAB7DC</vt:lpwstr>
  </property>
  <property fmtid="{D5CDD505-2E9C-101B-9397-08002B2CF9AE}" pid="3" name="MSIP_Label_6d5d322d-32bf-4bf5-b158-5f4f2387fdee_Enabled">
    <vt:lpwstr>true</vt:lpwstr>
  </property>
  <property fmtid="{D5CDD505-2E9C-101B-9397-08002B2CF9AE}" pid="4" name="MSIP_Label_6d5d322d-32bf-4bf5-b158-5f4f2387fdee_SetDate">
    <vt:lpwstr>2022-08-18T00:30:26Z</vt:lpwstr>
  </property>
  <property fmtid="{D5CDD505-2E9C-101B-9397-08002B2CF9AE}" pid="5" name="MSIP_Label_6d5d322d-32bf-4bf5-b158-5f4f2387fdee_Method">
    <vt:lpwstr>Standard</vt:lpwstr>
  </property>
  <property fmtid="{D5CDD505-2E9C-101B-9397-08002B2CF9AE}" pid="6" name="MSIP_Label_6d5d322d-32bf-4bf5-b158-5f4f2387fdee_Name">
    <vt:lpwstr>defa4170-0d19-0005-0004-bc88714345d2</vt:lpwstr>
  </property>
  <property fmtid="{D5CDD505-2E9C-101B-9397-08002B2CF9AE}" pid="7" name="MSIP_Label_6d5d322d-32bf-4bf5-b158-5f4f2387fdee_SiteId">
    <vt:lpwstr>2d9be6dc-3da9-4996-9537-6be529fe28d6</vt:lpwstr>
  </property>
  <property fmtid="{D5CDD505-2E9C-101B-9397-08002B2CF9AE}" pid="8" name="MSIP_Label_6d5d322d-32bf-4bf5-b158-5f4f2387fdee_ActionId">
    <vt:lpwstr>40198325-1ca4-42ed-acdc-c5fa5db42dd1</vt:lpwstr>
  </property>
  <property fmtid="{D5CDD505-2E9C-101B-9397-08002B2CF9AE}" pid="9" name="MSIP_Label_6d5d322d-32bf-4bf5-b158-5f4f2387fdee_ContentBits">
    <vt:lpwstr>0</vt:lpwstr>
  </property>
  <property fmtid="{D5CDD505-2E9C-101B-9397-08002B2CF9AE}" pid="10" name="MediaServiceImageTags">
    <vt:lpwstr/>
  </property>
</Properties>
</file>